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uce" charset="1" panose="00000500000000000000"/>
      <p:regular r:id="rId10"/>
    </p:embeddedFont>
    <p:embeddedFont>
      <p:font typeface="Open Sauce Bold" charset="1" panose="00000800000000000000"/>
      <p:regular r:id="rId11"/>
    </p:embeddedFont>
    <p:embeddedFont>
      <p:font typeface="Open Sauce Italics" charset="1" panose="00000500000000000000"/>
      <p:regular r:id="rId12"/>
    </p:embeddedFont>
    <p:embeddedFont>
      <p:font typeface="Open Sauce Bold Italics" charset="1" panose="00000800000000000000"/>
      <p:regular r:id="rId13"/>
    </p:embeddedFont>
    <p:embeddedFont>
      <p:font typeface="Open Sauce Light" charset="1" panose="00000400000000000000"/>
      <p:regular r:id="rId14"/>
    </p:embeddedFont>
    <p:embeddedFont>
      <p:font typeface="Open Sauce Light Italics" charset="1" panose="00000400000000000000"/>
      <p:regular r:id="rId15"/>
    </p:embeddedFont>
    <p:embeddedFont>
      <p:font typeface="Open Sauce Medium" charset="1" panose="00000600000000000000"/>
      <p:regular r:id="rId16"/>
    </p:embeddedFont>
    <p:embeddedFont>
      <p:font typeface="Open Sauce Medium Italics" charset="1" panose="00000600000000000000"/>
      <p:regular r:id="rId17"/>
    </p:embeddedFont>
    <p:embeddedFont>
      <p:font typeface="Open Sauce Semi-Bold" charset="1" panose="00000700000000000000"/>
      <p:regular r:id="rId18"/>
    </p:embeddedFont>
    <p:embeddedFont>
      <p:font typeface="Open Sauce Semi-Bold Italics" charset="1" panose="00000700000000000000"/>
      <p:regular r:id="rId19"/>
    </p:embeddedFont>
    <p:embeddedFont>
      <p:font typeface="Open Sauce Heavy" charset="1" panose="00000A00000000000000"/>
      <p:regular r:id="rId20"/>
    </p:embeddedFont>
    <p:embeddedFont>
      <p:font typeface="Open Sauce Heavy Italics" charset="1" panose="00000A00000000000000"/>
      <p:regular r:id="rId21"/>
    </p:embeddedFont>
    <p:embeddedFont>
      <p:font typeface="Open Sans" charset="1" panose="020B0606030504020204"/>
      <p:regular r:id="rId22"/>
    </p:embeddedFont>
    <p:embeddedFont>
      <p:font typeface="Open Sans Bold" charset="1" panose="020B0806030504020204"/>
      <p:regular r:id="rId23"/>
    </p:embeddedFont>
    <p:embeddedFont>
      <p:font typeface="Open Sans Italics" charset="1" panose="020B0606030504020204"/>
      <p:regular r:id="rId24"/>
    </p:embeddedFont>
    <p:embeddedFont>
      <p:font typeface="Open Sans Bold Italics" charset="1" panose="020B0806030504020204"/>
      <p:regular r:id="rId25"/>
    </p:embeddedFont>
    <p:embeddedFont>
      <p:font typeface="Open Sans Light" charset="1" panose="020B0306030504020204"/>
      <p:regular r:id="rId26"/>
    </p:embeddedFont>
    <p:embeddedFont>
      <p:font typeface="Open Sans Light Italics" charset="1" panose="020B0306030504020204"/>
      <p:regular r:id="rId27"/>
    </p:embeddedFont>
    <p:embeddedFont>
      <p:font typeface="Open Sans Ultra-Bold" charset="1" panose="00000000000000000000"/>
      <p:regular r:id="rId28"/>
    </p:embeddedFont>
    <p:embeddedFont>
      <p:font typeface="Open Sans Ultra-Bold Italics"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https://www.freecodecamp.org/espanol/news/tutorial-de-react-router-version-6-como-navegar-a-otros-componentes-y-configurar-un-enrutador/" TargetMode="External" Type="http://schemas.openxmlformats.org/officeDocument/2006/relationships/hyperlink"/></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https://github.com/blancaden/reactrouter" TargetMode="External" Type="http://schemas.openxmlformats.org/officeDocument/2006/relationships/hyperlink"/><Relationship Id="rId6" Target="../media/image17.gif"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786" r="0" b="7786"/>
            <a:stretch>
              <a:fillRect/>
            </a:stretch>
          </p:blipFill>
          <p:spPr>
            <a:xfrm flipH="false" flipV="false">
              <a:off x="0" y="0"/>
              <a:ext cx="24384000" cy="13716000"/>
            </a:xfrm>
            <a:prstGeom prst="rect">
              <a:avLst/>
            </a:prstGeom>
          </p:spPr>
        </p:pic>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92852">
                <a:alpha val="82745"/>
              </a:srgbClr>
            </a:solidFill>
          </p:spPr>
        </p:sp>
        <p:sp>
          <p:nvSpPr>
            <p:cNvPr name="TextBox 6" id="6"/>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7" id="7">
            <a:hlinkClick r:id="rId5" tooltip="https://www.freecodecamp.org/espanol/news/tutorial-de-react-router-version-6-como-navegar-a-otros-componentes-y-configurar-un-enrutador/"/>
          </p:cNvPr>
          <p:cNvSpPr/>
          <p:nvPr/>
        </p:nvSpPr>
        <p:spPr>
          <a:xfrm flipH="false" flipV="false" rot="0">
            <a:off x="8194554" y="4512785"/>
            <a:ext cx="1261431" cy="1261431"/>
          </a:xfrm>
          <a:custGeom>
            <a:avLst/>
            <a:gdLst/>
            <a:ahLst/>
            <a:cxnLst/>
            <a:rect r="r" b="b" t="t" l="l"/>
            <a:pathLst>
              <a:path h="1261431" w="1261431">
                <a:moveTo>
                  <a:pt x="0" y="0"/>
                </a:moveTo>
                <a:lnTo>
                  <a:pt x="1261431" y="0"/>
                </a:lnTo>
                <a:lnTo>
                  <a:pt x="1261431" y="1261430"/>
                </a:lnTo>
                <a:lnTo>
                  <a:pt x="0" y="12614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5162912" y="2310526"/>
            <a:ext cx="7324716" cy="719222"/>
          </a:xfrm>
          <a:prstGeom prst="rect">
            <a:avLst/>
          </a:prstGeom>
        </p:spPr>
        <p:txBody>
          <a:bodyPr anchor="t" rtlCol="false" tIns="0" lIns="0" bIns="0" rIns="0">
            <a:spAutoFit/>
          </a:bodyPr>
          <a:lstStyle/>
          <a:p>
            <a:pPr algn="ctr">
              <a:lnSpc>
                <a:spcPts val="5834"/>
              </a:lnSpc>
            </a:pPr>
            <a:r>
              <a:rPr lang="en-US" sz="4167" spc="1146">
                <a:solidFill>
                  <a:srgbClr val="FFFFFF"/>
                </a:solidFill>
                <a:latin typeface="Open Sauce Semi-Bold"/>
              </a:rPr>
              <a:t>REACT ROUTER</a:t>
            </a:r>
          </a:p>
        </p:txBody>
      </p:sp>
      <p:sp>
        <p:nvSpPr>
          <p:cNvPr name="TextBox 9" id="9"/>
          <p:cNvSpPr txBox="true"/>
          <p:nvPr/>
        </p:nvSpPr>
        <p:spPr>
          <a:xfrm rot="0">
            <a:off x="5800373" y="7231540"/>
            <a:ext cx="6687255" cy="753624"/>
          </a:xfrm>
          <a:prstGeom prst="rect">
            <a:avLst/>
          </a:prstGeom>
        </p:spPr>
        <p:txBody>
          <a:bodyPr anchor="t" rtlCol="false" tIns="0" lIns="0" bIns="0" rIns="0">
            <a:spAutoFit/>
          </a:bodyPr>
          <a:lstStyle/>
          <a:p>
            <a:pPr algn="ctr">
              <a:lnSpc>
                <a:spcPts val="3086"/>
              </a:lnSpc>
            </a:pPr>
            <a:r>
              <a:rPr lang="en-US" sz="2204" spc="606">
                <a:solidFill>
                  <a:srgbClr val="FFFFFF"/>
                </a:solidFill>
                <a:latin typeface="Open Sauce Light"/>
              </a:rPr>
              <a:t>BLANCA GONZALEZ</a:t>
            </a:r>
          </a:p>
          <a:p>
            <a:pPr algn="ctr">
              <a:lnSpc>
                <a:spcPts val="3086"/>
              </a:lnSpc>
            </a:pPr>
            <a:r>
              <a:rPr lang="en-US" sz="2204" spc="606">
                <a:solidFill>
                  <a:srgbClr val="FFFFFF"/>
                </a:solidFill>
                <a:latin typeface="Open Sauce Light"/>
              </a:rPr>
              <a:t>CURSO BOOTCAMP 2023 - 2024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786" r="0" b="7786"/>
            <a:stretch>
              <a:fillRect/>
            </a:stretch>
          </p:blipFill>
          <p:spPr>
            <a:xfrm flipH="false" flipV="false">
              <a:off x="0" y="0"/>
              <a:ext cx="24384000" cy="13716000"/>
            </a:xfrm>
            <a:prstGeom prst="rect">
              <a:avLst/>
            </a:prstGeom>
          </p:spPr>
        </p:pic>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92852">
                <a:alpha val="82745"/>
              </a:srgbClr>
            </a:solidFill>
          </p:spPr>
        </p:sp>
        <p:sp>
          <p:nvSpPr>
            <p:cNvPr name="TextBox 6" id="6"/>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7" id="7">
            <a:hlinkClick r:id="rId5" tooltip="https://github.com/blancaden/reactrouter"/>
          </p:cNvPr>
          <p:cNvSpPr/>
          <p:nvPr/>
        </p:nvSpPr>
        <p:spPr>
          <a:xfrm flipH="false" flipV="false" rot="673609">
            <a:off x="8418486" y="4131098"/>
            <a:ext cx="1590286" cy="1590286"/>
          </a:xfrm>
          <a:custGeom>
            <a:avLst/>
            <a:gdLst/>
            <a:ahLst/>
            <a:cxnLst/>
            <a:rect r="r" b="b" t="t" l="l"/>
            <a:pathLst>
              <a:path h="1590286" w="1590286">
                <a:moveTo>
                  <a:pt x="0" y="0"/>
                </a:moveTo>
                <a:lnTo>
                  <a:pt x="1590286" y="0"/>
                </a:lnTo>
                <a:lnTo>
                  <a:pt x="1590286" y="1590286"/>
                </a:lnTo>
                <a:lnTo>
                  <a:pt x="0" y="15902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8" id="8"/>
          <p:cNvPicPr>
            <a:picLocks noChangeAspect="true"/>
          </p:cNvPicPr>
          <p:nvPr/>
        </p:nvPicPr>
        <p:blipFill>
          <a:blip r:embed="rId6"/>
          <a:srcRect l="0" t="0" r="0" b="0"/>
          <a:stretch>
            <a:fillRect/>
          </a:stretch>
        </p:blipFill>
        <p:spPr>
          <a:xfrm flipH="false" flipV="false" rot="0">
            <a:off x="9213629" y="5413427"/>
            <a:ext cx="514920" cy="1337454"/>
          </a:xfrm>
          <a:prstGeom prst="rect">
            <a:avLst/>
          </a:prstGeom>
        </p:spPr>
      </p:pic>
      <p:sp>
        <p:nvSpPr>
          <p:cNvPr name="TextBox 9" id="9"/>
          <p:cNvSpPr txBox="true"/>
          <p:nvPr/>
        </p:nvSpPr>
        <p:spPr>
          <a:xfrm rot="0">
            <a:off x="6259767" y="1597547"/>
            <a:ext cx="5137750" cy="1019975"/>
          </a:xfrm>
          <a:prstGeom prst="rect">
            <a:avLst/>
          </a:prstGeom>
        </p:spPr>
        <p:txBody>
          <a:bodyPr anchor="t" rtlCol="false" tIns="0" lIns="0" bIns="0" rIns="0">
            <a:spAutoFit/>
          </a:bodyPr>
          <a:lstStyle/>
          <a:p>
            <a:pPr algn="ctr">
              <a:lnSpc>
                <a:spcPts val="4092"/>
              </a:lnSpc>
            </a:pPr>
            <a:r>
              <a:rPr lang="en-US" sz="2923" spc="803">
                <a:solidFill>
                  <a:srgbClr val="FFFFFF"/>
                </a:solidFill>
                <a:latin typeface="Open Sauce Semi-Bold"/>
              </a:rPr>
              <a:t>REPOSITORIO EJEMPLO GITHUB</a:t>
            </a:r>
          </a:p>
        </p:txBody>
      </p:sp>
      <p:sp>
        <p:nvSpPr>
          <p:cNvPr name="TextBox 10" id="10"/>
          <p:cNvSpPr txBox="true"/>
          <p:nvPr/>
        </p:nvSpPr>
        <p:spPr>
          <a:xfrm rot="0">
            <a:off x="5678354" y="7206386"/>
            <a:ext cx="6687255" cy="753624"/>
          </a:xfrm>
          <a:prstGeom prst="rect">
            <a:avLst/>
          </a:prstGeom>
        </p:spPr>
        <p:txBody>
          <a:bodyPr anchor="t" rtlCol="false" tIns="0" lIns="0" bIns="0" rIns="0">
            <a:spAutoFit/>
          </a:bodyPr>
          <a:lstStyle/>
          <a:p>
            <a:pPr algn="ctr">
              <a:lnSpc>
                <a:spcPts val="3086"/>
              </a:lnSpc>
            </a:pPr>
            <a:r>
              <a:rPr lang="en-US" sz="2204" spc="606">
                <a:solidFill>
                  <a:srgbClr val="FFFFFF"/>
                </a:solidFill>
                <a:latin typeface="Open Sauce Light"/>
              </a:rPr>
              <a:t>BLANCA GONZALEZ</a:t>
            </a:r>
          </a:p>
          <a:p>
            <a:pPr algn="ctr">
              <a:lnSpc>
                <a:spcPts val="3086"/>
              </a:lnSpc>
            </a:pPr>
            <a:r>
              <a:rPr lang="en-US" sz="2204" spc="606">
                <a:solidFill>
                  <a:srgbClr val="FFFFFF"/>
                </a:solidFill>
                <a:latin typeface="Open Sauce Light"/>
              </a:rPr>
              <a:t>CURSO BOOTCAMP 2023 - 2024</a:t>
            </a:r>
          </a:p>
        </p:txBody>
      </p:sp>
      <p:sp>
        <p:nvSpPr>
          <p:cNvPr name="TextBox 11" id="11"/>
          <p:cNvSpPr txBox="true"/>
          <p:nvPr/>
        </p:nvSpPr>
        <p:spPr>
          <a:xfrm rot="0">
            <a:off x="6453106" y="9069726"/>
            <a:ext cx="5137750" cy="339048"/>
          </a:xfrm>
          <a:prstGeom prst="rect">
            <a:avLst/>
          </a:prstGeom>
        </p:spPr>
        <p:txBody>
          <a:bodyPr anchor="t" rtlCol="false" tIns="0" lIns="0" bIns="0" rIns="0">
            <a:spAutoFit/>
          </a:bodyPr>
          <a:lstStyle/>
          <a:p>
            <a:pPr algn="ctr">
              <a:lnSpc>
                <a:spcPts val="2832"/>
              </a:lnSpc>
            </a:pPr>
            <a:r>
              <a:rPr lang="en-US" sz="2023" spc="556">
                <a:solidFill>
                  <a:srgbClr val="FFFFFF"/>
                </a:solidFill>
                <a:latin typeface="Open Sauce Semi-Bold"/>
              </a:rPr>
              <a:t>MUCHAS GRACIAS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grpSp>
        <p:nvGrpSpPr>
          <p:cNvPr name="Group 2" id="2"/>
          <p:cNvGrpSpPr/>
          <p:nvPr/>
        </p:nvGrpSpPr>
        <p:grpSpPr>
          <a:xfrm rot="0">
            <a:off x="0" y="5143500"/>
            <a:ext cx="8317387" cy="5143500"/>
            <a:chOff x="0" y="0"/>
            <a:chExt cx="11089849" cy="6858000"/>
          </a:xfrm>
        </p:grpSpPr>
        <p:pic>
          <p:nvPicPr>
            <p:cNvPr name="Picture 3" id="3"/>
            <p:cNvPicPr>
              <a:picLocks noChangeAspect="true"/>
            </p:cNvPicPr>
            <p:nvPr/>
          </p:nvPicPr>
          <p:blipFill>
            <a:blip r:embed="rId2"/>
            <a:srcRect l="0" t="3415" r="0" b="3415"/>
            <a:stretch>
              <a:fillRect/>
            </a:stretch>
          </p:blipFill>
          <p:spPr>
            <a:xfrm flipH="false" flipV="false">
              <a:off x="0" y="0"/>
              <a:ext cx="11089849" cy="6858000"/>
            </a:xfrm>
            <a:prstGeom prst="rect">
              <a:avLst/>
            </a:prstGeom>
          </p:spPr>
        </p:pic>
      </p:grpSp>
      <p:grpSp>
        <p:nvGrpSpPr>
          <p:cNvPr name="Group 4" id="4"/>
          <p:cNvGrpSpPr/>
          <p:nvPr/>
        </p:nvGrpSpPr>
        <p:grpSpPr>
          <a:xfrm rot="0">
            <a:off x="8317387" y="-113711"/>
            <a:ext cx="10099642" cy="10627543"/>
            <a:chOff x="0" y="0"/>
            <a:chExt cx="2659988" cy="2799024"/>
          </a:xfrm>
        </p:grpSpPr>
        <p:sp>
          <p:nvSpPr>
            <p:cNvPr name="Freeform 5" id="5"/>
            <p:cNvSpPr/>
            <p:nvPr/>
          </p:nvSpPr>
          <p:spPr>
            <a:xfrm flipH="false" flipV="false" rot="0">
              <a:off x="0" y="0"/>
              <a:ext cx="2659988" cy="2799024"/>
            </a:xfrm>
            <a:custGeom>
              <a:avLst/>
              <a:gdLst/>
              <a:ahLst/>
              <a:cxnLst/>
              <a:rect r="r" b="b" t="t" l="l"/>
              <a:pathLst>
                <a:path h="2799024" w="2659988">
                  <a:moveTo>
                    <a:pt x="0" y="0"/>
                  </a:moveTo>
                  <a:lnTo>
                    <a:pt x="2659988" y="0"/>
                  </a:lnTo>
                  <a:lnTo>
                    <a:pt x="2659988" y="2799024"/>
                  </a:lnTo>
                  <a:lnTo>
                    <a:pt x="0" y="2799024"/>
                  </a:lnTo>
                  <a:close/>
                </a:path>
              </a:pathLst>
            </a:custGeom>
            <a:solidFill>
              <a:srgbClr val="FFFFFF"/>
            </a:solidFill>
          </p:spPr>
        </p:sp>
        <p:sp>
          <p:nvSpPr>
            <p:cNvPr name="TextBox 6" id="6"/>
            <p:cNvSpPr txBox="true"/>
            <p:nvPr/>
          </p:nvSpPr>
          <p:spPr>
            <a:xfrm>
              <a:off x="0" y="-28575"/>
              <a:ext cx="2659988" cy="2827599"/>
            </a:xfrm>
            <a:prstGeom prst="rect">
              <a:avLst/>
            </a:prstGeom>
          </p:spPr>
          <p:txBody>
            <a:bodyPr anchor="ctr" rtlCol="false" tIns="50800" lIns="50800" bIns="50800" rIns="50800"/>
            <a:lstStyle/>
            <a:p>
              <a:pPr algn="ctr">
                <a:lnSpc>
                  <a:spcPts val="3086"/>
                </a:lnSpc>
              </a:pPr>
            </a:p>
          </p:txBody>
        </p:sp>
      </p:grpSp>
      <p:sp>
        <p:nvSpPr>
          <p:cNvPr name="Freeform 7" id="7"/>
          <p:cNvSpPr/>
          <p:nvPr/>
        </p:nvSpPr>
        <p:spPr>
          <a:xfrm flipH="false" flipV="false" rot="0">
            <a:off x="12506823" y="5584545"/>
            <a:ext cx="860385" cy="833498"/>
          </a:xfrm>
          <a:custGeom>
            <a:avLst/>
            <a:gdLst/>
            <a:ahLst/>
            <a:cxnLst/>
            <a:rect r="r" b="b" t="t" l="l"/>
            <a:pathLst>
              <a:path h="833498" w="860385">
                <a:moveTo>
                  <a:pt x="0" y="0"/>
                </a:moveTo>
                <a:lnTo>
                  <a:pt x="860385" y="0"/>
                </a:lnTo>
                <a:lnTo>
                  <a:pt x="860385" y="833498"/>
                </a:lnTo>
                <a:lnTo>
                  <a:pt x="0" y="8334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808413"/>
            <a:ext cx="4641639" cy="860425"/>
          </a:xfrm>
          <a:prstGeom prst="rect">
            <a:avLst/>
          </a:prstGeom>
        </p:spPr>
        <p:txBody>
          <a:bodyPr anchor="t" rtlCol="false" tIns="0" lIns="0" bIns="0" rIns="0">
            <a:spAutoFit/>
          </a:bodyPr>
          <a:lstStyle/>
          <a:p>
            <a:pPr algn="ctr">
              <a:lnSpc>
                <a:spcPts val="3499"/>
              </a:lnSpc>
            </a:pPr>
            <a:r>
              <a:rPr lang="en-US" sz="2499" spc="687">
                <a:solidFill>
                  <a:srgbClr val="FFFFFF"/>
                </a:solidFill>
                <a:latin typeface="Open Sauce Semi-Bold"/>
              </a:rPr>
              <a:t>¿QUÉ ES REACT ROUTER?</a:t>
            </a:r>
          </a:p>
        </p:txBody>
      </p:sp>
      <p:sp>
        <p:nvSpPr>
          <p:cNvPr name="TextBox 9" id="9"/>
          <p:cNvSpPr txBox="true"/>
          <p:nvPr/>
        </p:nvSpPr>
        <p:spPr>
          <a:xfrm rot="0">
            <a:off x="9964007" y="9505712"/>
            <a:ext cx="7595647" cy="240665"/>
          </a:xfrm>
          <a:prstGeom prst="rect">
            <a:avLst/>
          </a:prstGeom>
        </p:spPr>
        <p:txBody>
          <a:bodyPr anchor="t" rtlCol="false" tIns="0" lIns="0" bIns="0" rIns="0">
            <a:spAutoFit/>
          </a:bodyPr>
          <a:lstStyle/>
          <a:p>
            <a:pPr algn="r">
              <a:lnSpc>
                <a:spcPts val="1960"/>
              </a:lnSpc>
            </a:pPr>
            <a:r>
              <a:rPr lang="en-US" sz="1400" spc="385">
                <a:solidFill>
                  <a:srgbClr val="092852"/>
                </a:solidFill>
                <a:latin typeface="Open Sauce Semi-Bold"/>
              </a:rPr>
              <a:t>FORMACIÓN EN DESARROLLO WEB  FULL STACK </a:t>
            </a:r>
          </a:p>
        </p:txBody>
      </p:sp>
      <p:sp>
        <p:nvSpPr>
          <p:cNvPr name="TextBox 10" id="10"/>
          <p:cNvSpPr txBox="true"/>
          <p:nvPr/>
        </p:nvSpPr>
        <p:spPr>
          <a:xfrm rot="-60000">
            <a:off x="9684714" y="1957631"/>
            <a:ext cx="4518774" cy="2548280"/>
          </a:xfrm>
          <a:prstGeom prst="rect">
            <a:avLst/>
          </a:prstGeom>
        </p:spPr>
        <p:txBody>
          <a:bodyPr anchor="t" rtlCol="false" tIns="0" lIns="0" bIns="0" rIns="0">
            <a:spAutoFit/>
          </a:bodyPr>
          <a:lstStyle/>
          <a:p>
            <a:pPr marL="451048" indent="-225524" lvl="1">
              <a:lnSpc>
                <a:spcPts val="2924"/>
              </a:lnSpc>
              <a:buFont typeface="Arial"/>
              <a:buChar char="•"/>
            </a:pPr>
            <a:r>
              <a:rPr lang="en-US" sz="2089" spc="574">
                <a:solidFill>
                  <a:srgbClr val="092852"/>
                </a:solidFill>
                <a:latin typeface="Open Sauce Bold"/>
              </a:rPr>
              <a:t>LA BIBLIOTECA DE ENRUTADO DE REACT MÁS UTILIZADA EN EL ECOSISTEMA DE APLICACIONES DE REACT</a:t>
            </a:r>
          </a:p>
        </p:txBody>
      </p:sp>
      <p:sp>
        <p:nvSpPr>
          <p:cNvPr name="TextBox 11" id="11"/>
          <p:cNvSpPr txBox="true"/>
          <p:nvPr/>
        </p:nvSpPr>
        <p:spPr>
          <a:xfrm rot="-60000">
            <a:off x="13393609" y="5580186"/>
            <a:ext cx="3893359" cy="3135630"/>
          </a:xfrm>
          <a:prstGeom prst="rect">
            <a:avLst/>
          </a:prstGeom>
        </p:spPr>
        <p:txBody>
          <a:bodyPr anchor="t" rtlCol="false" tIns="0" lIns="0" bIns="0" rIns="0">
            <a:spAutoFit/>
          </a:bodyPr>
          <a:lstStyle/>
          <a:p>
            <a:pPr>
              <a:lnSpc>
                <a:spcPts val="2520"/>
              </a:lnSpc>
            </a:pPr>
            <a:r>
              <a:rPr lang="en-US" sz="1800" spc="495">
                <a:solidFill>
                  <a:srgbClr val="092852"/>
                </a:solidFill>
                <a:latin typeface="Open Sauce Semi-Bold"/>
              </a:rPr>
              <a:t>TIP:REACT ROUTER HA SERVIDO DE INSPIRACIÓN PARA MUCHAS OTRAS, COMO POR EJEMPLO </a:t>
            </a:r>
            <a:r>
              <a:rPr lang="en-US" sz="1800" spc="495">
                <a:solidFill>
                  <a:srgbClr val="00BF63"/>
                </a:solidFill>
                <a:latin typeface="Open Sauce Semi-Bold"/>
              </a:rPr>
              <a:t>WOUTER</a:t>
            </a:r>
            <a:r>
              <a:rPr lang="en-US" sz="1800" spc="495">
                <a:solidFill>
                  <a:srgbClr val="092852"/>
                </a:solidFill>
                <a:latin typeface="Open Sauce Semi-Bold"/>
              </a:rPr>
              <a:t>, UNA BIBLIOTECA QUE TAMBIÉN HACE ENRUTADO.</a:t>
            </a:r>
          </a:p>
          <a:p>
            <a:pPr>
              <a:lnSpc>
                <a:spcPts val="252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pic>
          <p:nvPicPr>
            <p:cNvPr name="Picture 3" id="3"/>
            <p:cNvPicPr>
              <a:picLocks noChangeAspect="true"/>
            </p:cNvPicPr>
            <p:nvPr/>
          </p:nvPicPr>
          <p:blipFill>
            <a:blip r:embed="rId2"/>
            <a:srcRect l="54205" t="0" r="16016" b="0"/>
            <a:stretch>
              <a:fillRect/>
            </a:stretch>
          </p:blipFill>
          <p:spPr>
            <a:xfrm flipH="false" flipV="false">
              <a:off x="0" y="0"/>
              <a:ext cx="12192000" cy="13716000"/>
            </a:xfrm>
            <a:prstGeom prst="rect">
              <a:avLst/>
            </a:prstGeom>
          </p:spPr>
        </p:pic>
      </p:grpSp>
      <p:grpSp>
        <p:nvGrpSpPr>
          <p:cNvPr name="Group 4" id="4"/>
          <p:cNvGrpSpPr/>
          <p:nvPr/>
        </p:nvGrpSpPr>
        <p:grpSpPr>
          <a:xfrm rot="0">
            <a:off x="0" y="0"/>
            <a:ext cx="9144000" cy="11757581"/>
            <a:chOff x="0" y="0"/>
            <a:chExt cx="2408296" cy="3096647"/>
          </a:xfrm>
        </p:grpSpPr>
        <p:sp>
          <p:nvSpPr>
            <p:cNvPr name="Freeform 5" id="5"/>
            <p:cNvSpPr/>
            <p:nvPr/>
          </p:nvSpPr>
          <p:spPr>
            <a:xfrm flipH="false" flipV="false" rot="0">
              <a:off x="0" y="0"/>
              <a:ext cx="2408296" cy="3096647"/>
            </a:xfrm>
            <a:custGeom>
              <a:avLst/>
              <a:gdLst/>
              <a:ahLst/>
              <a:cxnLst/>
              <a:rect r="r" b="b" t="t" l="l"/>
              <a:pathLst>
                <a:path h="3096647" w="2408296">
                  <a:moveTo>
                    <a:pt x="0" y="0"/>
                  </a:moveTo>
                  <a:lnTo>
                    <a:pt x="2408296" y="0"/>
                  </a:lnTo>
                  <a:lnTo>
                    <a:pt x="2408296" y="3096647"/>
                  </a:lnTo>
                  <a:lnTo>
                    <a:pt x="0" y="3096647"/>
                  </a:lnTo>
                  <a:close/>
                </a:path>
              </a:pathLst>
            </a:custGeom>
            <a:solidFill>
              <a:srgbClr val="092852">
                <a:alpha val="66667"/>
              </a:srgbClr>
            </a:solidFill>
          </p:spPr>
        </p:sp>
        <p:sp>
          <p:nvSpPr>
            <p:cNvPr name="TextBox 6" id="6"/>
            <p:cNvSpPr txBox="true"/>
            <p:nvPr/>
          </p:nvSpPr>
          <p:spPr>
            <a:xfrm>
              <a:off x="0" y="-38100"/>
              <a:ext cx="2408296" cy="3134747"/>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10755044" y="574675"/>
            <a:ext cx="4534382" cy="860425"/>
          </a:xfrm>
          <a:prstGeom prst="rect">
            <a:avLst/>
          </a:prstGeom>
        </p:spPr>
        <p:txBody>
          <a:bodyPr anchor="t" rtlCol="false" tIns="0" lIns="0" bIns="0" rIns="0">
            <a:spAutoFit/>
          </a:bodyPr>
          <a:lstStyle/>
          <a:p>
            <a:pPr algn="ctr">
              <a:lnSpc>
                <a:spcPts val="3499"/>
              </a:lnSpc>
            </a:pPr>
            <a:r>
              <a:rPr lang="en-US" sz="2499" spc="687">
                <a:solidFill>
                  <a:srgbClr val="092852"/>
                </a:solidFill>
                <a:latin typeface="Open Sauce Semi-Bold"/>
              </a:rPr>
              <a:t>VERSIONES DE REACT ROUTER</a:t>
            </a:r>
          </a:p>
        </p:txBody>
      </p:sp>
      <p:grpSp>
        <p:nvGrpSpPr>
          <p:cNvPr name="Group 8" id="8"/>
          <p:cNvGrpSpPr/>
          <p:nvPr/>
        </p:nvGrpSpPr>
        <p:grpSpPr>
          <a:xfrm rot="0">
            <a:off x="2230337" y="2109739"/>
            <a:ext cx="4683327" cy="1417959"/>
            <a:chOff x="0" y="0"/>
            <a:chExt cx="6244435" cy="1890612"/>
          </a:xfrm>
        </p:grpSpPr>
        <p:grpSp>
          <p:nvGrpSpPr>
            <p:cNvPr name="Group 9" id="9"/>
            <p:cNvGrpSpPr/>
            <p:nvPr/>
          </p:nvGrpSpPr>
          <p:grpSpPr>
            <a:xfrm rot="0">
              <a:off x="0" y="0"/>
              <a:ext cx="6244435" cy="1890612"/>
              <a:chOff x="0" y="0"/>
              <a:chExt cx="2303335" cy="697375"/>
            </a:xfrm>
          </p:grpSpPr>
          <p:sp>
            <p:nvSpPr>
              <p:cNvPr name="Freeform 10" id="10"/>
              <p:cNvSpPr/>
              <p:nvPr/>
            </p:nvSpPr>
            <p:spPr>
              <a:xfrm flipH="false" flipV="false" rot="0">
                <a:off x="0" y="0"/>
                <a:ext cx="2303336" cy="697375"/>
              </a:xfrm>
              <a:custGeom>
                <a:avLst/>
                <a:gdLst/>
                <a:ahLst/>
                <a:cxnLst/>
                <a:rect r="r" b="b" t="t" l="l"/>
                <a:pathLst>
                  <a:path h="697375" w="2303336">
                    <a:moveTo>
                      <a:pt x="2178875" y="697375"/>
                    </a:moveTo>
                    <a:lnTo>
                      <a:pt x="124460" y="697375"/>
                    </a:lnTo>
                    <a:cubicBezTo>
                      <a:pt x="55880" y="697375"/>
                      <a:pt x="0" y="641495"/>
                      <a:pt x="0" y="572915"/>
                    </a:cubicBezTo>
                    <a:lnTo>
                      <a:pt x="0" y="124460"/>
                    </a:lnTo>
                    <a:cubicBezTo>
                      <a:pt x="0" y="55880"/>
                      <a:pt x="55880" y="0"/>
                      <a:pt x="124460" y="0"/>
                    </a:cubicBezTo>
                    <a:lnTo>
                      <a:pt x="2178876" y="0"/>
                    </a:lnTo>
                    <a:cubicBezTo>
                      <a:pt x="2247455" y="0"/>
                      <a:pt x="2303336" y="55880"/>
                      <a:pt x="2303336" y="124460"/>
                    </a:cubicBezTo>
                    <a:lnTo>
                      <a:pt x="2303336" y="572915"/>
                    </a:lnTo>
                    <a:cubicBezTo>
                      <a:pt x="2303336" y="641495"/>
                      <a:pt x="2247455" y="697375"/>
                      <a:pt x="2178876" y="697375"/>
                    </a:cubicBezTo>
                    <a:close/>
                  </a:path>
                </a:pathLst>
              </a:custGeom>
              <a:solidFill>
                <a:srgbClr val="FFFFFF">
                  <a:alpha val="75686"/>
                </a:srgbClr>
              </a:solidFill>
            </p:spPr>
          </p:sp>
        </p:grpSp>
        <p:sp>
          <p:nvSpPr>
            <p:cNvPr name="TextBox 11" id="11"/>
            <p:cNvSpPr txBox="true"/>
            <p:nvPr/>
          </p:nvSpPr>
          <p:spPr>
            <a:xfrm rot="0">
              <a:off x="434532" y="715648"/>
              <a:ext cx="5375372" cy="364701"/>
            </a:xfrm>
            <a:prstGeom prst="rect">
              <a:avLst/>
            </a:prstGeom>
          </p:spPr>
          <p:txBody>
            <a:bodyPr anchor="t" rtlCol="false" tIns="0" lIns="0" bIns="0" rIns="0">
              <a:spAutoFit/>
            </a:bodyPr>
            <a:lstStyle/>
            <a:p>
              <a:pPr algn="ctr">
                <a:lnSpc>
                  <a:spcPts val="2380"/>
                </a:lnSpc>
              </a:pPr>
              <a:r>
                <a:rPr lang="en-US" sz="1700" spc="467">
                  <a:solidFill>
                    <a:srgbClr val="092852"/>
                  </a:solidFill>
                  <a:latin typeface="Open Sauce Semi-Bold"/>
                </a:rPr>
                <a:t>REACT ROUTER V5</a:t>
              </a:r>
            </a:p>
          </p:txBody>
        </p:sp>
      </p:grpSp>
      <p:grpSp>
        <p:nvGrpSpPr>
          <p:cNvPr name="Group 12" id="12"/>
          <p:cNvGrpSpPr/>
          <p:nvPr/>
        </p:nvGrpSpPr>
        <p:grpSpPr>
          <a:xfrm rot="0">
            <a:off x="2230337" y="5419227"/>
            <a:ext cx="4683327" cy="1417959"/>
            <a:chOff x="0" y="0"/>
            <a:chExt cx="6244435" cy="1890612"/>
          </a:xfrm>
        </p:grpSpPr>
        <p:grpSp>
          <p:nvGrpSpPr>
            <p:cNvPr name="Group 13" id="13"/>
            <p:cNvGrpSpPr/>
            <p:nvPr/>
          </p:nvGrpSpPr>
          <p:grpSpPr>
            <a:xfrm rot="0">
              <a:off x="0" y="0"/>
              <a:ext cx="6244435" cy="1890612"/>
              <a:chOff x="0" y="0"/>
              <a:chExt cx="2303335" cy="697375"/>
            </a:xfrm>
          </p:grpSpPr>
          <p:sp>
            <p:nvSpPr>
              <p:cNvPr name="Freeform 14" id="14"/>
              <p:cNvSpPr/>
              <p:nvPr/>
            </p:nvSpPr>
            <p:spPr>
              <a:xfrm flipH="false" flipV="false" rot="0">
                <a:off x="0" y="0"/>
                <a:ext cx="2303336" cy="697375"/>
              </a:xfrm>
              <a:custGeom>
                <a:avLst/>
                <a:gdLst/>
                <a:ahLst/>
                <a:cxnLst/>
                <a:rect r="r" b="b" t="t" l="l"/>
                <a:pathLst>
                  <a:path h="697375" w="2303336">
                    <a:moveTo>
                      <a:pt x="2178875" y="697375"/>
                    </a:moveTo>
                    <a:lnTo>
                      <a:pt x="124460" y="697375"/>
                    </a:lnTo>
                    <a:cubicBezTo>
                      <a:pt x="55880" y="697375"/>
                      <a:pt x="0" y="641495"/>
                      <a:pt x="0" y="572915"/>
                    </a:cubicBezTo>
                    <a:lnTo>
                      <a:pt x="0" y="124460"/>
                    </a:lnTo>
                    <a:cubicBezTo>
                      <a:pt x="0" y="55880"/>
                      <a:pt x="55880" y="0"/>
                      <a:pt x="124460" y="0"/>
                    </a:cubicBezTo>
                    <a:lnTo>
                      <a:pt x="2178876" y="0"/>
                    </a:lnTo>
                    <a:cubicBezTo>
                      <a:pt x="2247455" y="0"/>
                      <a:pt x="2303336" y="55880"/>
                      <a:pt x="2303336" y="124460"/>
                    </a:cubicBezTo>
                    <a:lnTo>
                      <a:pt x="2303336" y="572915"/>
                    </a:lnTo>
                    <a:cubicBezTo>
                      <a:pt x="2303336" y="641495"/>
                      <a:pt x="2247455" y="697375"/>
                      <a:pt x="2178876" y="697375"/>
                    </a:cubicBezTo>
                    <a:close/>
                  </a:path>
                </a:pathLst>
              </a:custGeom>
              <a:solidFill>
                <a:srgbClr val="FFFFFF">
                  <a:alpha val="75686"/>
                </a:srgbClr>
              </a:solidFill>
            </p:spPr>
          </p:sp>
        </p:grpSp>
        <p:sp>
          <p:nvSpPr>
            <p:cNvPr name="TextBox 15" id="15"/>
            <p:cNvSpPr txBox="true"/>
            <p:nvPr/>
          </p:nvSpPr>
          <p:spPr>
            <a:xfrm rot="0">
              <a:off x="434532" y="715648"/>
              <a:ext cx="5375372" cy="364701"/>
            </a:xfrm>
            <a:prstGeom prst="rect">
              <a:avLst/>
            </a:prstGeom>
          </p:spPr>
          <p:txBody>
            <a:bodyPr anchor="t" rtlCol="false" tIns="0" lIns="0" bIns="0" rIns="0">
              <a:spAutoFit/>
            </a:bodyPr>
            <a:lstStyle/>
            <a:p>
              <a:pPr algn="ctr">
                <a:lnSpc>
                  <a:spcPts val="2380"/>
                </a:lnSpc>
              </a:pPr>
              <a:r>
                <a:rPr lang="en-US" sz="1700" spc="467">
                  <a:solidFill>
                    <a:srgbClr val="092852"/>
                  </a:solidFill>
                  <a:latin typeface="Open Sauce Semi-Bold"/>
                </a:rPr>
                <a:t>REACT ROUTER V6</a:t>
              </a:r>
            </a:p>
          </p:txBody>
        </p:sp>
      </p:grpSp>
      <p:sp>
        <p:nvSpPr>
          <p:cNvPr name="TextBox 16" id="16"/>
          <p:cNvSpPr txBox="true"/>
          <p:nvPr/>
        </p:nvSpPr>
        <p:spPr>
          <a:xfrm rot="0">
            <a:off x="10443476" y="2395489"/>
            <a:ext cx="6036000" cy="4098796"/>
          </a:xfrm>
          <a:prstGeom prst="rect">
            <a:avLst/>
          </a:prstGeom>
        </p:spPr>
        <p:txBody>
          <a:bodyPr anchor="t" rtlCol="false" tIns="0" lIns="0" bIns="0" rIns="0">
            <a:spAutoFit/>
          </a:bodyPr>
          <a:lstStyle/>
          <a:p>
            <a:pPr>
              <a:lnSpc>
                <a:spcPts val="2736"/>
              </a:lnSpc>
            </a:pPr>
            <a:r>
              <a:rPr lang="en-US" sz="1800">
                <a:solidFill>
                  <a:srgbClr val="092852"/>
                </a:solidFill>
                <a:latin typeface="Open Sauce"/>
              </a:rPr>
              <a:t>REACT ROUTER 5: es la versión más estable y ampliamente utilizada.</a:t>
            </a:r>
          </a:p>
          <a:p>
            <a:pPr>
              <a:lnSpc>
                <a:spcPts val="2736"/>
              </a:lnSpc>
            </a:pPr>
          </a:p>
          <a:p>
            <a:pPr>
              <a:lnSpc>
                <a:spcPts val="2736"/>
              </a:lnSpc>
            </a:pPr>
          </a:p>
          <a:p>
            <a:pPr>
              <a:lnSpc>
                <a:spcPts val="2736"/>
              </a:lnSpc>
            </a:pPr>
          </a:p>
          <a:p>
            <a:pPr>
              <a:lnSpc>
                <a:spcPts val="2736"/>
              </a:lnSpc>
            </a:pPr>
          </a:p>
          <a:p>
            <a:pPr>
              <a:lnSpc>
                <a:spcPts val="2736"/>
              </a:lnSpc>
            </a:pPr>
          </a:p>
          <a:p>
            <a:pPr>
              <a:lnSpc>
                <a:spcPts val="2736"/>
              </a:lnSpc>
            </a:pPr>
          </a:p>
          <a:p>
            <a:pPr>
              <a:lnSpc>
                <a:spcPts val="2736"/>
              </a:lnSpc>
            </a:pPr>
          </a:p>
          <a:p>
            <a:pPr>
              <a:lnSpc>
                <a:spcPts val="2736"/>
              </a:lnSpc>
            </a:pPr>
          </a:p>
          <a:p>
            <a:pPr>
              <a:lnSpc>
                <a:spcPts val="2736"/>
              </a:lnSpc>
            </a:pPr>
            <a:r>
              <a:rPr lang="en-US" sz="1800">
                <a:solidFill>
                  <a:srgbClr val="092852"/>
                </a:solidFill>
                <a:latin typeface="Open Sauce"/>
              </a:rPr>
              <a:t>REACT ROUTER 6 : es la última versión lanzada en el año 2022.</a:t>
            </a:r>
          </a:p>
        </p:txBody>
      </p:sp>
      <p:sp>
        <p:nvSpPr>
          <p:cNvPr name="TextBox 17" id="17"/>
          <p:cNvSpPr txBox="true"/>
          <p:nvPr/>
        </p:nvSpPr>
        <p:spPr>
          <a:xfrm rot="0">
            <a:off x="9663653" y="9468167"/>
            <a:ext cx="7595647" cy="240665"/>
          </a:xfrm>
          <a:prstGeom prst="rect">
            <a:avLst/>
          </a:prstGeom>
        </p:spPr>
        <p:txBody>
          <a:bodyPr anchor="t" rtlCol="false" tIns="0" lIns="0" bIns="0" rIns="0">
            <a:spAutoFit/>
          </a:bodyPr>
          <a:lstStyle/>
          <a:p>
            <a:pPr algn="r">
              <a:lnSpc>
                <a:spcPts val="1960"/>
              </a:lnSpc>
            </a:pPr>
            <a:r>
              <a:rPr lang="en-US" sz="1400" spc="385">
                <a:solidFill>
                  <a:srgbClr val="092852"/>
                </a:solidFill>
                <a:latin typeface="Open Sauce Semi-Bold"/>
              </a:rPr>
              <a:t>FORMACIÓN EN DESARROLLO WEB  FULL STACK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pic>
          <p:nvPicPr>
            <p:cNvPr name="Picture 3" id="3"/>
            <p:cNvPicPr>
              <a:picLocks noChangeAspect="true"/>
            </p:cNvPicPr>
            <p:nvPr/>
          </p:nvPicPr>
          <p:blipFill>
            <a:blip r:embed="rId2"/>
            <a:srcRect l="54205" t="0" r="16016" b="0"/>
            <a:stretch>
              <a:fillRect/>
            </a:stretch>
          </p:blipFill>
          <p:spPr>
            <a:xfrm flipH="false" flipV="false">
              <a:off x="0" y="0"/>
              <a:ext cx="12192000" cy="13716000"/>
            </a:xfrm>
            <a:prstGeom prst="rect">
              <a:avLst/>
            </a:prstGeom>
          </p:spPr>
        </p:pic>
      </p:grpSp>
      <p:grpSp>
        <p:nvGrpSpPr>
          <p:cNvPr name="Group 4" id="4"/>
          <p:cNvGrpSpPr/>
          <p:nvPr/>
        </p:nvGrpSpPr>
        <p:grpSpPr>
          <a:xfrm rot="0">
            <a:off x="0" y="0"/>
            <a:ext cx="9144000" cy="11757581"/>
            <a:chOff x="0" y="0"/>
            <a:chExt cx="2408296" cy="3096647"/>
          </a:xfrm>
        </p:grpSpPr>
        <p:sp>
          <p:nvSpPr>
            <p:cNvPr name="Freeform 5" id="5"/>
            <p:cNvSpPr/>
            <p:nvPr/>
          </p:nvSpPr>
          <p:spPr>
            <a:xfrm flipH="false" flipV="false" rot="0">
              <a:off x="0" y="0"/>
              <a:ext cx="2408296" cy="3096647"/>
            </a:xfrm>
            <a:custGeom>
              <a:avLst/>
              <a:gdLst/>
              <a:ahLst/>
              <a:cxnLst/>
              <a:rect r="r" b="b" t="t" l="l"/>
              <a:pathLst>
                <a:path h="3096647" w="2408296">
                  <a:moveTo>
                    <a:pt x="0" y="0"/>
                  </a:moveTo>
                  <a:lnTo>
                    <a:pt x="2408296" y="0"/>
                  </a:lnTo>
                  <a:lnTo>
                    <a:pt x="2408296" y="3096647"/>
                  </a:lnTo>
                  <a:lnTo>
                    <a:pt x="0" y="3096647"/>
                  </a:lnTo>
                  <a:close/>
                </a:path>
              </a:pathLst>
            </a:custGeom>
            <a:solidFill>
              <a:srgbClr val="092852">
                <a:alpha val="66667"/>
              </a:srgbClr>
            </a:solidFill>
          </p:spPr>
        </p:sp>
        <p:sp>
          <p:nvSpPr>
            <p:cNvPr name="TextBox 6" id="6"/>
            <p:cNvSpPr txBox="true"/>
            <p:nvPr/>
          </p:nvSpPr>
          <p:spPr>
            <a:xfrm>
              <a:off x="0" y="-38100"/>
              <a:ext cx="2408296" cy="3134747"/>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10755044" y="574675"/>
            <a:ext cx="4534382" cy="860425"/>
          </a:xfrm>
          <a:prstGeom prst="rect">
            <a:avLst/>
          </a:prstGeom>
        </p:spPr>
        <p:txBody>
          <a:bodyPr anchor="t" rtlCol="false" tIns="0" lIns="0" bIns="0" rIns="0">
            <a:spAutoFit/>
          </a:bodyPr>
          <a:lstStyle/>
          <a:p>
            <a:pPr algn="ctr">
              <a:lnSpc>
                <a:spcPts val="3499"/>
              </a:lnSpc>
            </a:pPr>
            <a:r>
              <a:rPr lang="en-US" sz="2499" spc="687">
                <a:solidFill>
                  <a:srgbClr val="092852"/>
                </a:solidFill>
                <a:latin typeface="Open Sauce Semi-Bold"/>
              </a:rPr>
              <a:t>¿CUÁL ES LA DIFERENCIA? </a:t>
            </a:r>
          </a:p>
        </p:txBody>
      </p:sp>
      <p:grpSp>
        <p:nvGrpSpPr>
          <p:cNvPr name="Group 8" id="8"/>
          <p:cNvGrpSpPr/>
          <p:nvPr/>
        </p:nvGrpSpPr>
        <p:grpSpPr>
          <a:xfrm rot="0">
            <a:off x="2230337" y="2109739"/>
            <a:ext cx="4683327" cy="1417959"/>
            <a:chOff x="0" y="0"/>
            <a:chExt cx="6244435" cy="1890612"/>
          </a:xfrm>
        </p:grpSpPr>
        <p:grpSp>
          <p:nvGrpSpPr>
            <p:cNvPr name="Group 9" id="9"/>
            <p:cNvGrpSpPr/>
            <p:nvPr/>
          </p:nvGrpSpPr>
          <p:grpSpPr>
            <a:xfrm rot="0">
              <a:off x="0" y="0"/>
              <a:ext cx="6244435" cy="1890612"/>
              <a:chOff x="0" y="0"/>
              <a:chExt cx="2303335" cy="697375"/>
            </a:xfrm>
          </p:grpSpPr>
          <p:sp>
            <p:nvSpPr>
              <p:cNvPr name="Freeform 10" id="10"/>
              <p:cNvSpPr/>
              <p:nvPr/>
            </p:nvSpPr>
            <p:spPr>
              <a:xfrm flipH="false" flipV="false" rot="0">
                <a:off x="0" y="0"/>
                <a:ext cx="2303336" cy="697375"/>
              </a:xfrm>
              <a:custGeom>
                <a:avLst/>
                <a:gdLst/>
                <a:ahLst/>
                <a:cxnLst/>
                <a:rect r="r" b="b" t="t" l="l"/>
                <a:pathLst>
                  <a:path h="697375" w="2303336">
                    <a:moveTo>
                      <a:pt x="2178875" y="697375"/>
                    </a:moveTo>
                    <a:lnTo>
                      <a:pt x="124460" y="697375"/>
                    </a:lnTo>
                    <a:cubicBezTo>
                      <a:pt x="55880" y="697375"/>
                      <a:pt x="0" y="641495"/>
                      <a:pt x="0" y="572915"/>
                    </a:cubicBezTo>
                    <a:lnTo>
                      <a:pt x="0" y="124460"/>
                    </a:lnTo>
                    <a:cubicBezTo>
                      <a:pt x="0" y="55880"/>
                      <a:pt x="55880" y="0"/>
                      <a:pt x="124460" y="0"/>
                    </a:cubicBezTo>
                    <a:lnTo>
                      <a:pt x="2178876" y="0"/>
                    </a:lnTo>
                    <a:cubicBezTo>
                      <a:pt x="2247455" y="0"/>
                      <a:pt x="2303336" y="55880"/>
                      <a:pt x="2303336" y="124460"/>
                    </a:cubicBezTo>
                    <a:lnTo>
                      <a:pt x="2303336" y="572915"/>
                    </a:lnTo>
                    <a:cubicBezTo>
                      <a:pt x="2303336" y="641495"/>
                      <a:pt x="2247455" y="697375"/>
                      <a:pt x="2178876" y="697375"/>
                    </a:cubicBezTo>
                    <a:close/>
                  </a:path>
                </a:pathLst>
              </a:custGeom>
              <a:solidFill>
                <a:srgbClr val="FFFFFF">
                  <a:alpha val="75686"/>
                </a:srgbClr>
              </a:solidFill>
            </p:spPr>
          </p:sp>
        </p:grpSp>
        <p:sp>
          <p:nvSpPr>
            <p:cNvPr name="TextBox 11" id="11"/>
            <p:cNvSpPr txBox="true"/>
            <p:nvPr/>
          </p:nvSpPr>
          <p:spPr>
            <a:xfrm rot="0">
              <a:off x="434532" y="715648"/>
              <a:ext cx="5375372" cy="364701"/>
            </a:xfrm>
            <a:prstGeom prst="rect">
              <a:avLst/>
            </a:prstGeom>
          </p:spPr>
          <p:txBody>
            <a:bodyPr anchor="t" rtlCol="false" tIns="0" lIns="0" bIns="0" rIns="0">
              <a:spAutoFit/>
            </a:bodyPr>
            <a:lstStyle/>
            <a:p>
              <a:pPr algn="ctr">
                <a:lnSpc>
                  <a:spcPts val="2380"/>
                </a:lnSpc>
              </a:pPr>
              <a:r>
                <a:rPr lang="en-US" sz="1700" spc="467">
                  <a:solidFill>
                    <a:srgbClr val="092852"/>
                  </a:solidFill>
                  <a:latin typeface="Open Sauce Semi-Bold"/>
                </a:rPr>
                <a:t>REACT ROUTER</a:t>
              </a:r>
            </a:p>
          </p:txBody>
        </p:sp>
      </p:grpSp>
      <p:grpSp>
        <p:nvGrpSpPr>
          <p:cNvPr name="Group 12" id="12"/>
          <p:cNvGrpSpPr/>
          <p:nvPr/>
        </p:nvGrpSpPr>
        <p:grpSpPr>
          <a:xfrm rot="0">
            <a:off x="2230337" y="5419227"/>
            <a:ext cx="4683327" cy="1417959"/>
            <a:chOff x="0" y="0"/>
            <a:chExt cx="6244435" cy="1890612"/>
          </a:xfrm>
        </p:grpSpPr>
        <p:grpSp>
          <p:nvGrpSpPr>
            <p:cNvPr name="Group 13" id="13"/>
            <p:cNvGrpSpPr/>
            <p:nvPr/>
          </p:nvGrpSpPr>
          <p:grpSpPr>
            <a:xfrm rot="0">
              <a:off x="0" y="0"/>
              <a:ext cx="6244435" cy="1890612"/>
              <a:chOff x="0" y="0"/>
              <a:chExt cx="2303335" cy="697375"/>
            </a:xfrm>
          </p:grpSpPr>
          <p:sp>
            <p:nvSpPr>
              <p:cNvPr name="Freeform 14" id="14"/>
              <p:cNvSpPr/>
              <p:nvPr/>
            </p:nvSpPr>
            <p:spPr>
              <a:xfrm flipH="false" flipV="false" rot="0">
                <a:off x="0" y="0"/>
                <a:ext cx="2303336" cy="697375"/>
              </a:xfrm>
              <a:custGeom>
                <a:avLst/>
                <a:gdLst/>
                <a:ahLst/>
                <a:cxnLst/>
                <a:rect r="r" b="b" t="t" l="l"/>
                <a:pathLst>
                  <a:path h="697375" w="2303336">
                    <a:moveTo>
                      <a:pt x="2178875" y="697375"/>
                    </a:moveTo>
                    <a:lnTo>
                      <a:pt x="124460" y="697375"/>
                    </a:lnTo>
                    <a:cubicBezTo>
                      <a:pt x="55880" y="697375"/>
                      <a:pt x="0" y="641495"/>
                      <a:pt x="0" y="572915"/>
                    </a:cubicBezTo>
                    <a:lnTo>
                      <a:pt x="0" y="124460"/>
                    </a:lnTo>
                    <a:cubicBezTo>
                      <a:pt x="0" y="55880"/>
                      <a:pt x="55880" y="0"/>
                      <a:pt x="124460" y="0"/>
                    </a:cubicBezTo>
                    <a:lnTo>
                      <a:pt x="2178876" y="0"/>
                    </a:lnTo>
                    <a:cubicBezTo>
                      <a:pt x="2247455" y="0"/>
                      <a:pt x="2303336" y="55880"/>
                      <a:pt x="2303336" y="124460"/>
                    </a:cubicBezTo>
                    <a:lnTo>
                      <a:pt x="2303336" y="572915"/>
                    </a:lnTo>
                    <a:cubicBezTo>
                      <a:pt x="2303336" y="641495"/>
                      <a:pt x="2247455" y="697375"/>
                      <a:pt x="2178876" y="697375"/>
                    </a:cubicBezTo>
                    <a:close/>
                  </a:path>
                </a:pathLst>
              </a:custGeom>
              <a:solidFill>
                <a:srgbClr val="FFFFFF">
                  <a:alpha val="75686"/>
                </a:srgbClr>
              </a:solidFill>
            </p:spPr>
          </p:sp>
        </p:grpSp>
        <p:sp>
          <p:nvSpPr>
            <p:cNvPr name="TextBox 15" id="15"/>
            <p:cNvSpPr txBox="true"/>
            <p:nvPr/>
          </p:nvSpPr>
          <p:spPr>
            <a:xfrm rot="0">
              <a:off x="434532" y="715648"/>
              <a:ext cx="5375372" cy="364701"/>
            </a:xfrm>
            <a:prstGeom prst="rect">
              <a:avLst/>
            </a:prstGeom>
          </p:spPr>
          <p:txBody>
            <a:bodyPr anchor="t" rtlCol="false" tIns="0" lIns="0" bIns="0" rIns="0">
              <a:spAutoFit/>
            </a:bodyPr>
            <a:lstStyle/>
            <a:p>
              <a:pPr algn="ctr">
                <a:lnSpc>
                  <a:spcPts val="2380"/>
                </a:lnSpc>
              </a:pPr>
              <a:r>
                <a:rPr lang="en-US" sz="1700" spc="467">
                  <a:solidFill>
                    <a:srgbClr val="092852"/>
                  </a:solidFill>
                  <a:latin typeface="Open Sauce Semi-Bold"/>
                </a:rPr>
                <a:t>REACT ROUTER DOM</a:t>
              </a:r>
            </a:p>
          </p:txBody>
        </p:sp>
      </p:grpSp>
      <p:sp>
        <p:nvSpPr>
          <p:cNvPr name="TextBox 16" id="16"/>
          <p:cNvSpPr txBox="true"/>
          <p:nvPr/>
        </p:nvSpPr>
        <p:spPr>
          <a:xfrm rot="0">
            <a:off x="10443476" y="2395489"/>
            <a:ext cx="6815824" cy="2538167"/>
          </a:xfrm>
          <a:prstGeom prst="rect">
            <a:avLst/>
          </a:prstGeom>
        </p:spPr>
        <p:txBody>
          <a:bodyPr anchor="t" rtlCol="false" tIns="0" lIns="0" bIns="0" rIns="0">
            <a:spAutoFit/>
          </a:bodyPr>
          <a:lstStyle/>
          <a:p>
            <a:pPr algn="just">
              <a:lnSpc>
                <a:spcPts val="3393"/>
              </a:lnSpc>
            </a:pPr>
            <a:r>
              <a:rPr lang="en-US" sz="2232">
                <a:solidFill>
                  <a:srgbClr val="092852"/>
                </a:solidFill>
                <a:latin typeface="Open Sauce"/>
              </a:rPr>
              <a:t>React Router es el conjunto completo de herramientas para el enrutamiento en React, mientras que React Router Dom es una parte específica de ese conjunto que se centra en el enrutamiento para aplicaciones basadas en el DOM (Document Object Model).</a:t>
            </a:r>
          </a:p>
        </p:txBody>
      </p:sp>
      <p:sp>
        <p:nvSpPr>
          <p:cNvPr name="TextBox 17" id="17"/>
          <p:cNvSpPr txBox="true"/>
          <p:nvPr/>
        </p:nvSpPr>
        <p:spPr>
          <a:xfrm rot="0">
            <a:off x="9663653" y="9693433"/>
            <a:ext cx="7595647" cy="240665"/>
          </a:xfrm>
          <a:prstGeom prst="rect">
            <a:avLst/>
          </a:prstGeom>
        </p:spPr>
        <p:txBody>
          <a:bodyPr anchor="t" rtlCol="false" tIns="0" lIns="0" bIns="0" rIns="0">
            <a:spAutoFit/>
          </a:bodyPr>
          <a:lstStyle/>
          <a:p>
            <a:pPr algn="r">
              <a:lnSpc>
                <a:spcPts val="1960"/>
              </a:lnSpc>
            </a:pPr>
            <a:r>
              <a:rPr lang="en-US" sz="1400" spc="385">
                <a:solidFill>
                  <a:srgbClr val="092852"/>
                </a:solidFill>
                <a:latin typeface="Open Sauce Semi-Bold"/>
              </a:rPr>
              <a:t>FORMACIÓN EN DESARROLLO WEB  FULL STACK </a:t>
            </a:r>
          </a:p>
        </p:txBody>
      </p:sp>
      <p:sp>
        <p:nvSpPr>
          <p:cNvPr name="TextBox 18" id="18"/>
          <p:cNvSpPr txBox="true"/>
          <p:nvPr/>
        </p:nvSpPr>
        <p:spPr>
          <a:xfrm rot="0">
            <a:off x="10755044" y="5674181"/>
            <a:ext cx="4534382" cy="860425"/>
          </a:xfrm>
          <a:prstGeom prst="rect">
            <a:avLst/>
          </a:prstGeom>
        </p:spPr>
        <p:txBody>
          <a:bodyPr anchor="t" rtlCol="false" tIns="0" lIns="0" bIns="0" rIns="0">
            <a:spAutoFit/>
          </a:bodyPr>
          <a:lstStyle/>
          <a:p>
            <a:pPr algn="ctr">
              <a:lnSpc>
                <a:spcPts val="3499"/>
              </a:lnSpc>
            </a:pPr>
            <a:r>
              <a:rPr lang="en-US" sz="2499" spc="687">
                <a:solidFill>
                  <a:srgbClr val="092852"/>
                </a:solidFill>
                <a:latin typeface="Open Sauce Semi-Bold"/>
              </a:rPr>
              <a:t>¿CUÁL DEBO USAR? </a:t>
            </a:r>
          </a:p>
        </p:txBody>
      </p:sp>
      <p:sp>
        <p:nvSpPr>
          <p:cNvPr name="TextBox 19" id="19"/>
          <p:cNvSpPr txBox="true"/>
          <p:nvPr/>
        </p:nvSpPr>
        <p:spPr>
          <a:xfrm rot="0">
            <a:off x="10443476" y="6780036"/>
            <a:ext cx="6815824" cy="1680917"/>
          </a:xfrm>
          <a:prstGeom prst="rect">
            <a:avLst/>
          </a:prstGeom>
        </p:spPr>
        <p:txBody>
          <a:bodyPr anchor="t" rtlCol="false" tIns="0" lIns="0" bIns="0" rIns="0">
            <a:spAutoFit/>
          </a:bodyPr>
          <a:lstStyle/>
          <a:p>
            <a:pPr algn="just">
              <a:lnSpc>
                <a:spcPts val="3393"/>
              </a:lnSpc>
            </a:pPr>
            <a:r>
              <a:rPr lang="en-US" sz="2232">
                <a:solidFill>
                  <a:srgbClr val="092852"/>
                </a:solidFill>
                <a:latin typeface="Open Sauce"/>
              </a:rPr>
              <a:t> Si lo quieres utilizar en el navegador, el que tienes que utilizar es el REACT ROUTER DOM, ésto es porque tiene los bindings para conectarse al navegador.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2192000" cy="13716000"/>
          </a:xfrm>
        </p:grpSpPr>
        <p:pic>
          <p:nvPicPr>
            <p:cNvPr name="Picture 3" id="3"/>
            <p:cNvPicPr>
              <a:picLocks noChangeAspect="true"/>
            </p:cNvPicPr>
            <p:nvPr/>
          </p:nvPicPr>
          <p:blipFill>
            <a:blip r:embed="rId2"/>
            <a:srcRect l="20388" t="0" r="20388" b="0"/>
            <a:stretch>
              <a:fillRect/>
            </a:stretch>
          </p:blipFill>
          <p:spPr>
            <a:xfrm flipH="false" flipV="false">
              <a:off x="0" y="0"/>
              <a:ext cx="12192000" cy="13716000"/>
            </a:xfrm>
            <a:prstGeom prst="rect">
              <a:avLst/>
            </a:prstGeom>
          </p:spPr>
        </p:pic>
      </p:grpSp>
      <p:grpSp>
        <p:nvGrpSpPr>
          <p:cNvPr name="Group 4" id="4"/>
          <p:cNvGrpSpPr/>
          <p:nvPr/>
        </p:nvGrpSpPr>
        <p:grpSpPr>
          <a:xfrm rot="0">
            <a:off x="9144000" y="0"/>
            <a:ext cx="9144000" cy="10287000"/>
            <a:chOff x="0" y="0"/>
            <a:chExt cx="2408296" cy="2709333"/>
          </a:xfrm>
        </p:grpSpPr>
        <p:sp>
          <p:nvSpPr>
            <p:cNvPr name="Freeform 5" id="5"/>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092852">
                <a:alpha val="66667"/>
              </a:srgbClr>
            </a:solidFill>
          </p:spPr>
        </p:sp>
        <p:sp>
          <p:nvSpPr>
            <p:cNvPr name="TextBox 6" id="6"/>
            <p:cNvSpPr txBox="true"/>
            <p:nvPr/>
          </p:nvSpPr>
          <p:spPr>
            <a:xfrm>
              <a:off x="0" y="-38100"/>
              <a:ext cx="2408296" cy="2747433"/>
            </a:xfrm>
            <a:prstGeom prst="rect">
              <a:avLst/>
            </a:prstGeom>
          </p:spPr>
          <p:txBody>
            <a:bodyPr anchor="ctr" rtlCol="false" tIns="50800" lIns="50800" bIns="50800" rIns="50800"/>
            <a:lstStyle/>
            <a:p>
              <a:pPr algn="ctr">
                <a:lnSpc>
                  <a:spcPts val="2520"/>
                </a:lnSpc>
              </a:pPr>
            </a:p>
          </p:txBody>
        </p:sp>
      </p:grpSp>
      <p:sp>
        <p:nvSpPr>
          <p:cNvPr name="Freeform 7" id="7"/>
          <p:cNvSpPr/>
          <p:nvPr/>
        </p:nvSpPr>
        <p:spPr>
          <a:xfrm flipH="false" flipV="false" rot="0">
            <a:off x="2571942" y="2224117"/>
            <a:ext cx="3336438" cy="5838767"/>
          </a:xfrm>
          <a:custGeom>
            <a:avLst/>
            <a:gdLst/>
            <a:ahLst/>
            <a:cxnLst/>
            <a:rect r="r" b="b" t="t" l="l"/>
            <a:pathLst>
              <a:path h="5838767" w="3336438">
                <a:moveTo>
                  <a:pt x="0" y="0"/>
                </a:moveTo>
                <a:lnTo>
                  <a:pt x="3336438" y="0"/>
                </a:lnTo>
                <a:lnTo>
                  <a:pt x="3336438" y="5838766"/>
                </a:lnTo>
                <a:lnTo>
                  <a:pt x="0" y="5838766"/>
                </a:lnTo>
                <a:lnTo>
                  <a:pt x="0" y="0"/>
                </a:lnTo>
                <a:close/>
              </a:path>
            </a:pathLst>
          </a:custGeom>
          <a:blipFill>
            <a:blip r:embed="rId3"/>
            <a:stretch>
              <a:fillRect l="0" t="0" r="0" b="0"/>
            </a:stretch>
          </a:blipFill>
        </p:spPr>
      </p:sp>
      <p:sp>
        <p:nvSpPr>
          <p:cNvPr name="TextBox 8" id="8"/>
          <p:cNvSpPr txBox="true"/>
          <p:nvPr/>
        </p:nvSpPr>
        <p:spPr>
          <a:xfrm rot="0">
            <a:off x="807771" y="793750"/>
            <a:ext cx="7688105" cy="422275"/>
          </a:xfrm>
          <a:prstGeom prst="rect">
            <a:avLst/>
          </a:prstGeom>
        </p:spPr>
        <p:txBody>
          <a:bodyPr anchor="t" rtlCol="false" tIns="0" lIns="0" bIns="0" rIns="0">
            <a:spAutoFit/>
          </a:bodyPr>
          <a:lstStyle/>
          <a:p>
            <a:pPr algn="ctr">
              <a:lnSpc>
                <a:spcPts val="3499"/>
              </a:lnSpc>
            </a:pPr>
            <a:r>
              <a:rPr lang="en-US" sz="2499" spc="687">
                <a:solidFill>
                  <a:srgbClr val="092852"/>
                </a:solidFill>
                <a:latin typeface="Open Sauce Semi-Bold"/>
              </a:rPr>
              <a:t>CREAR COMPONENTES </a:t>
            </a:r>
          </a:p>
        </p:txBody>
      </p:sp>
      <p:sp>
        <p:nvSpPr>
          <p:cNvPr name="TextBox 9" id="9"/>
          <p:cNvSpPr txBox="true"/>
          <p:nvPr/>
        </p:nvSpPr>
        <p:spPr>
          <a:xfrm rot="0">
            <a:off x="11750467" y="3813175"/>
            <a:ext cx="3931066" cy="860425"/>
          </a:xfrm>
          <a:prstGeom prst="rect">
            <a:avLst/>
          </a:prstGeom>
        </p:spPr>
        <p:txBody>
          <a:bodyPr anchor="t" rtlCol="false" tIns="0" lIns="0" bIns="0" rIns="0">
            <a:spAutoFit/>
          </a:bodyPr>
          <a:lstStyle/>
          <a:p>
            <a:pPr algn="ctr">
              <a:lnSpc>
                <a:spcPts val="3499"/>
              </a:lnSpc>
            </a:pPr>
            <a:r>
              <a:rPr lang="en-US" sz="2499" spc="687">
                <a:solidFill>
                  <a:srgbClr val="FFFFFF"/>
                </a:solidFill>
                <a:latin typeface="Open Sauce Semi-Bold"/>
              </a:rPr>
              <a:t>ESTRUCTURAR PROYECTO</a:t>
            </a:r>
          </a:p>
        </p:txBody>
      </p:sp>
      <p:sp>
        <p:nvSpPr>
          <p:cNvPr name="TextBox 10" id="10"/>
          <p:cNvSpPr txBox="true"/>
          <p:nvPr/>
        </p:nvSpPr>
        <p:spPr>
          <a:xfrm rot="0">
            <a:off x="10189273" y="9505712"/>
            <a:ext cx="7595647" cy="240665"/>
          </a:xfrm>
          <a:prstGeom prst="rect">
            <a:avLst/>
          </a:prstGeom>
        </p:spPr>
        <p:txBody>
          <a:bodyPr anchor="t" rtlCol="false" tIns="0" lIns="0" bIns="0" rIns="0">
            <a:spAutoFit/>
          </a:bodyPr>
          <a:lstStyle/>
          <a:p>
            <a:pPr algn="r">
              <a:lnSpc>
                <a:spcPts val="1960"/>
              </a:lnSpc>
            </a:pPr>
            <a:r>
              <a:rPr lang="en-US" sz="1400" spc="385">
                <a:solidFill>
                  <a:srgbClr val="D3D3D3"/>
                </a:solidFill>
                <a:latin typeface="Open Sauce Semi-Bold"/>
              </a:rPr>
              <a:t>FORMACIÓN EN DESARROLLO WEB  FULL STACK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2192000" cy="13716000"/>
          </a:xfrm>
        </p:grpSpPr>
        <p:pic>
          <p:nvPicPr>
            <p:cNvPr name="Picture 3" id="3"/>
            <p:cNvPicPr>
              <a:picLocks noChangeAspect="true"/>
            </p:cNvPicPr>
            <p:nvPr/>
          </p:nvPicPr>
          <p:blipFill>
            <a:blip r:embed="rId2"/>
            <a:srcRect l="20388" t="0" r="20388" b="0"/>
            <a:stretch>
              <a:fillRect/>
            </a:stretch>
          </p:blipFill>
          <p:spPr>
            <a:xfrm flipH="false" flipV="false">
              <a:off x="0" y="0"/>
              <a:ext cx="12192000" cy="13716000"/>
            </a:xfrm>
            <a:prstGeom prst="rect">
              <a:avLst/>
            </a:prstGeom>
          </p:spPr>
        </p:pic>
      </p:grpSp>
      <p:grpSp>
        <p:nvGrpSpPr>
          <p:cNvPr name="Group 4" id="4"/>
          <p:cNvGrpSpPr/>
          <p:nvPr/>
        </p:nvGrpSpPr>
        <p:grpSpPr>
          <a:xfrm rot="0">
            <a:off x="9144000" y="0"/>
            <a:ext cx="9144000" cy="10287000"/>
            <a:chOff x="0" y="0"/>
            <a:chExt cx="2408296" cy="2709333"/>
          </a:xfrm>
        </p:grpSpPr>
        <p:sp>
          <p:nvSpPr>
            <p:cNvPr name="Freeform 5" id="5"/>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092852">
                <a:alpha val="66667"/>
              </a:srgbClr>
            </a:solidFill>
          </p:spPr>
        </p:sp>
        <p:sp>
          <p:nvSpPr>
            <p:cNvPr name="TextBox 6" id="6"/>
            <p:cNvSpPr txBox="true"/>
            <p:nvPr/>
          </p:nvSpPr>
          <p:spPr>
            <a:xfrm>
              <a:off x="0" y="-38100"/>
              <a:ext cx="2408296" cy="2747433"/>
            </a:xfrm>
            <a:prstGeom prst="rect">
              <a:avLst/>
            </a:prstGeom>
          </p:spPr>
          <p:txBody>
            <a:bodyPr anchor="ctr" rtlCol="false" tIns="50800" lIns="50800" bIns="50800" rIns="50800"/>
            <a:lstStyle/>
            <a:p>
              <a:pPr algn="ctr">
                <a:lnSpc>
                  <a:spcPts val="2520"/>
                </a:lnSpc>
              </a:pPr>
            </a:p>
          </p:txBody>
        </p:sp>
      </p:grpSp>
      <p:sp>
        <p:nvSpPr>
          <p:cNvPr name="Freeform 7" id="7"/>
          <p:cNvSpPr/>
          <p:nvPr/>
        </p:nvSpPr>
        <p:spPr>
          <a:xfrm flipH="false" flipV="false" rot="0">
            <a:off x="551258" y="4436886"/>
            <a:ext cx="8146957" cy="614865"/>
          </a:xfrm>
          <a:custGeom>
            <a:avLst/>
            <a:gdLst/>
            <a:ahLst/>
            <a:cxnLst/>
            <a:rect r="r" b="b" t="t" l="l"/>
            <a:pathLst>
              <a:path h="614865" w="8146957">
                <a:moveTo>
                  <a:pt x="0" y="0"/>
                </a:moveTo>
                <a:lnTo>
                  <a:pt x="8146957" y="0"/>
                </a:lnTo>
                <a:lnTo>
                  <a:pt x="8146957" y="614864"/>
                </a:lnTo>
                <a:lnTo>
                  <a:pt x="0" y="614864"/>
                </a:lnTo>
                <a:lnTo>
                  <a:pt x="0" y="0"/>
                </a:lnTo>
                <a:close/>
              </a:path>
            </a:pathLst>
          </a:custGeom>
          <a:blipFill>
            <a:blip r:embed="rId3"/>
            <a:stretch>
              <a:fillRect l="0" t="0" r="0" b="0"/>
            </a:stretch>
          </a:blipFill>
        </p:spPr>
      </p:sp>
      <p:sp>
        <p:nvSpPr>
          <p:cNvPr name="Freeform 8" id="8"/>
          <p:cNvSpPr/>
          <p:nvPr/>
        </p:nvSpPr>
        <p:spPr>
          <a:xfrm flipH="false" flipV="false" rot="0">
            <a:off x="1028700" y="5488757"/>
            <a:ext cx="6452392" cy="4257619"/>
          </a:xfrm>
          <a:custGeom>
            <a:avLst/>
            <a:gdLst/>
            <a:ahLst/>
            <a:cxnLst/>
            <a:rect r="r" b="b" t="t" l="l"/>
            <a:pathLst>
              <a:path h="4257619" w="6452392">
                <a:moveTo>
                  <a:pt x="0" y="0"/>
                </a:moveTo>
                <a:lnTo>
                  <a:pt x="6452392" y="0"/>
                </a:lnTo>
                <a:lnTo>
                  <a:pt x="6452392" y="4257619"/>
                </a:lnTo>
                <a:lnTo>
                  <a:pt x="0" y="4257619"/>
                </a:lnTo>
                <a:lnTo>
                  <a:pt x="0" y="0"/>
                </a:lnTo>
                <a:close/>
              </a:path>
            </a:pathLst>
          </a:custGeom>
          <a:blipFill>
            <a:blip r:embed="rId4"/>
            <a:stretch>
              <a:fillRect l="0" t="0" r="0" b="0"/>
            </a:stretch>
          </a:blipFill>
        </p:spPr>
      </p:sp>
      <p:sp>
        <p:nvSpPr>
          <p:cNvPr name="TextBox 9" id="9"/>
          <p:cNvSpPr txBox="true"/>
          <p:nvPr/>
        </p:nvSpPr>
        <p:spPr>
          <a:xfrm rot="0">
            <a:off x="1028700" y="808413"/>
            <a:ext cx="4534382" cy="422275"/>
          </a:xfrm>
          <a:prstGeom prst="rect">
            <a:avLst/>
          </a:prstGeom>
        </p:spPr>
        <p:txBody>
          <a:bodyPr anchor="t" rtlCol="false" tIns="0" lIns="0" bIns="0" rIns="0">
            <a:spAutoFit/>
          </a:bodyPr>
          <a:lstStyle/>
          <a:p>
            <a:pPr>
              <a:lnSpc>
                <a:spcPts val="3499"/>
              </a:lnSpc>
            </a:pPr>
            <a:r>
              <a:rPr lang="en-US" sz="2499" spc="687">
                <a:solidFill>
                  <a:srgbClr val="092852"/>
                </a:solidFill>
                <a:latin typeface="Open Sauce Semi-Bold"/>
              </a:rPr>
              <a:t>PASOS A SEGUIR</a:t>
            </a:r>
          </a:p>
        </p:txBody>
      </p:sp>
      <p:sp>
        <p:nvSpPr>
          <p:cNvPr name="TextBox 10" id="10"/>
          <p:cNvSpPr txBox="true"/>
          <p:nvPr/>
        </p:nvSpPr>
        <p:spPr>
          <a:xfrm rot="0">
            <a:off x="11750467" y="3813175"/>
            <a:ext cx="3931066" cy="1298575"/>
          </a:xfrm>
          <a:prstGeom prst="rect">
            <a:avLst/>
          </a:prstGeom>
        </p:spPr>
        <p:txBody>
          <a:bodyPr anchor="t" rtlCol="false" tIns="0" lIns="0" bIns="0" rIns="0">
            <a:spAutoFit/>
          </a:bodyPr>
          <a:lstStyle/>
          <a:p>
            <a:pPr algn="ctr">
              <a:lnSpc>
                <a:spcPts val="3499"/>
              </a:lnSpc>
            </a:pPr>
            <a:r>
              <a:rPr lang="en-US" sz="2499" spc="687">
                <a:solidFill>
                  <a:srgbClr val="FFFFFF"/>
                </a:solidFill>
                <a:latin typeface="Open Sauce Bold"/>
              </a:rPr>
              <a:t>INSTALAR REACT ROUTER DOM</a:t>
            </a:r>
          </a:p>
        </p:txBody>
      </p:sp>
      <p:sp>
        <p:nvSpPr>
          <p:cNvPr name="TextBox 11" id="11"/>
          <p:cNvSpPr txBox="true"/>
          <p:nvPr/>
        </p:nvSpPr>
        <p:spPr>
          <a:xfrm rot="0">
            <a:off x="1028700" y="2052589"/>
            <a:ext cx="6036000" cy="2384296"/>
          </a:xfrm>
          <a:prstGeom prst="rect">
            <a:avLst/>
          </a:prstGeom>
        </p:spPr>
        <p:txBody>
          <a:bodyPr anchor="t" rtlCol="false" tIns="0" lIns="0" bIns="0" rIns="0">
            <a:spAutoFit/>
          </a:bodyPr>
          <a:lstStyle/>
          <a:p>
            <a:pPr>
              <a:lnSpc>
                <a:spcPts val="2736"/>
              </a:lnSpc>
            </a:pPr>
            <a:r>
              <a:rPr lang="en-US" sz="1800">
                <a:solidFill>
                  <a:srgbClr val="092852"/>
                </a:solidFill>
                <a:latin typeface="Open Sauce"/>
              </a:rPr>
              <a:t>Una vez hayas creado tu proyecto REACT,  lo siguiente es instalar react router dom, y se instala con la versión exacta, (por eso ponemos  - E con mayúscula), esto ubicada dentro de la carpeta de tu nuevo proyecto, y sabes que está todo “ok” cuando lo ves en package.json</a:t>
            </a:r>
          </a:p>
          <a:p>
            <a:pPr>
              <a:lnSpc>
                <a:spcPts val="2736"/>
              </a:lnSpc>
            </a:pPr>
          </a:p>
        </p:txBody>
      </p:sp>
      <p:sp>
        <p:nvSpPr>
          <p:cNvPr name="TextBox 12" id="12"/>
          <p:cNvSpPr txBox="true"/>
          <p:nvPr/>
        </p:nvSpPr>
        <p:spPr>
          <a:xfrm rot="0">
            <a:off x="10189273" y="9505712"/>
            <a:ext cx="7595647" cy="240665"/>
          </a:xfrm>
          <a:prstGeom prst="rect">
            <a:avLst/>
          </a:prstGeom>
        </p:spPr>
        <p:txBody>
          <a:bodyPr anchor="t" rtlCol="false" tIns="0" lIns="0" bIns="0" rIns="0">
            <a:spAutoFit/>
          </a:bodyPr>
          <a:lstStyle/>
          <a:p>
            <a:pPr algn="r">
              <a:lnSpc>
                <a:spcPts val="1960"/>
              </a:lnSpc>
            </a:pPr>
            <a:r>
              <a:rPr lang="en-US" sz="1400" spc="385">
                <a:solidFill>
                  <a:srgbClr val="D3D3D3"/>
                </a:solidFill>
                <a:latin typeface="Open Sauce Semi-Bold"/>
              </a:rPr>
              <a:t>FORMACIÓN EN DESARROLLO WEB  FULL STACK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2192000" cy="13716000"/>
          </a:xfrm>
        </p:grpSpPr>
        <p:pic>
          <p:nvPicPr>
            <p:cNvPr name="Picture 3" id="3"/>
            <p:cNvPicPr>
              <a:picLocks noChangeAspect="true"/>
            </p:cNvPicPr>
            <p:nvPr/>
          </p:nvPicPr>
          <p:blipFill>
            <a:blip r:embed="rId2"/>
            <a:srcRect l="20388" t="0" r="20388" b="0"/>
            <a:stretch>
              <a:fillRect/>
            </a:stretch>
          </p:blipFill>
          <p:spPr>
            <a:xfrm flipH="false" flipV="false">
              <a:off x="0" y="0"/>
              <a:ext cx="12192000" cy="13716000"/>
            </a:xfrm>
            <a:prstGeom prst="rect">
              <a:avLst/>
            </a:prstGeom>
          </p:spPr>
        </p:pic>
      </p:grpSp>
      <p:grpSp>
        <p:nvGrpSpPr>
          <p:cNvPr name="Group 4" id="4"/>
          <p:cNvGrpSpPr/>
          <p:nvPr/>
        </p:nvGrpSpPr>
        <p:grpSpPr>
          <a:xfrm rot="0">
            <a:off x="9144000" y="0"/>
            <a:ext cx="9144000" cy="10287000"/>
            <a:chOff x="0" y="0"/>
            <a:chExt cx="2408296" cy="2709333"/>
          </a:xfrm>
        </p:grpSpPr>
        <p:sp>
          <p:nvSpPr>
            <p:cNvPr name="Freeform 5" id="5"/>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092852">
                <a:alpha val="66667"/>
              </a:srgbClr>
            </a:solidFill>
          </p:spPr>
        </p:sp>
        <p:sp>
          <p:nvSpPr>
            <p:cNvPr name="TextBox 6" id="6"/>
            <p:cNvSpPr txBox="true"/>
            <p:nvPr/>
          </p:nvSpPr>
          <p:spPr>
            <a:xfrm>
              <a:off x="0" y="-38100"/>
              <a:ext cx="2408296" cy="2747433"/>
            </a:xfrm>
            <a:prstGeom prst="rect">
              <a:avLst/>
            </a:prstGeom>
          </p:spPr>
          <p:txBody>
            <a:bodyPr anchor="ctr" rtlCol="false" tIns="50800" lIns="50800" bIns="50800" rIns="50800"/>
            <a:lstStyle/>
            <a:p>
              <a:pPr algn="ctr">
                <a:lnSpc>
                  <a:spcPts val="2520"/>
                </a:lnSpc>
              </a:pPr>
            </a:p>
          </p:txBody>
        </p:sp>
      </p:grpSp>
      <p:sp>
        <p:nvSpPr>
          <p:cNvPr name="Freeform 7" id="7"/>
          <p:cNvSpPr/>
          <p:nvPr/>
        </p:nvSpPr>
        <p:spPr>
          <a:xfrm flipH="false" flipV="false" rot="0">
            <a:off x="1028700" y="6652679"/>
            <a:ext cx="6151353" cy="3284197"/>
          </a:xfrm>
          <a:custGeom>
            <a:avLst/>
            <a:gdLst/>
            <a:ahLst/>
            <a:cxnLst/>
            <a:rect r="r" b="b" t="t" l="l"/>
            <a:pathLst>
              <a:path h="3284197" w="6151353">
                <a:moveTo>
                  <a:pt x="0" y="0"/>
                </a:moveTo>
                <a:lnTo>
                  <a:pt x="6151353" y="0"/>
                </a:lnTo>
                <a:lnTo>
                  <a:pt x="6151353" y="3284197"/>
                </a:lnTo>
                <a:lnTo>
                  <a:pt x="0" y="3284197"/>
                </a:lnTo>
                <a:lnTo>
                  <a:pt x="0" y="0"/>
                </a:lnTo>
                <a:close/>
              </a:path>
            </a:pathLst>
          </a:custGeom>
          <a:blipFill>
            <a:blip r:embed="rId3"/>
            <a:stretch>
              <a:fillRect l="0" t="0" r="0" b="0"/>
            </a:stretch>
          </a:blipFill>
        </p:spPr>
      </p:sp>
      <p:sp>
        <p:nvSpPr>
          <p:cNvPr name="Freeform 8" id="8"/>
          <p:cNvSpPr/>
          <p:nvPr/>
        </p:nvSpPr>
        <p:spPr>
          <a:xfrm flipH="false" flipV="false" rot="0">
            <a:off x="1028700" y="4738875"/>
            <a:ext cx="6790232" cy="1358046"/>
          </a:xfrm>
          <a:custGeom>
            <a:avLst/>
            <a:gdLst/>
            <a:ahLst/>
            <a:cxnLst/>
            <a:rect r="r" b="b" t="t" l="l"/>
            <a:pathLst>
              <a:path h="1358046" w="6790232">
                <a:moveTo>
                  <a:pt x="0" y="0"/>
                </a:moveTo>
                <a:lnTo>
                  <a:pt x="6790232" y="0"/>
                </a:lnTo>
                <a:lnTo>
                  <a:pt x="6790232" y="1358047"/>
                </a:lnTo>
                <a:lnTo>
                  <a:pt x="0" y="1358047"/>
                </a:lnTo>
                <a:lnTo>
                  <a:pt x="0" y="0"/>
                </a:lnTo>
                <a:close/>
              </a:path>
            </a:pathLst>
          </a:custGeom>
          <a:blipFill>
            <a:blip r:embed="rId4"/>
            <a:stretch>
              <a:fillRect l="0" t="0" r="0" b="0"/>
            </a:stretch>
          </a:blipFill>
        </p:spPr>
      </p:sp>
      <p:sp>
        <p:nvSpPr>
          <p:cNvPr name="Freeform 9" id="9"/>
          <p:cNvSpPr/>
          <p:nvPr/>
        </p:nvSpPr>
        <p:spPr>
          <a:xfrm flipH="false" flipV="false" rot="0">
            <a:off x="1028700" y="3686499"/>
            <a:ext cx="7162842" cy="325169"/>
          </a:xfrm>
          <a:custGeom>
            <a:avLst/>
            <a:gdLst/>
            <a:ahLst/>
            <a:cxnLst/>
            <a:rect r="r" b="b" t="t" l="l"/>
            <a:pathLst>
              <a:path h="325169" w="7162842">
                <a:moveTo>
                  <a:pt x="0" y="0"/>
                </a:moveTo>
                <a:lnTo>
                  <a:pt x="7162842" y="0"/>
                </a:lnTo>
                <a:lnTo>
                  <a:pt x="7162842" y="325168"/>
                </a:lnTo>
                <a:lnTo>
                  <a:pt x="0" y="325168"/>
                </a:lnTo>
                <a:lnTo>
                  <a:pt x="0" y="0"/>
                </a:lnTo>
                <a:close/>
              </a:path>
            </a:pathLst>
          </a:custGeom>
          <a:blipFill>
            <a:blip r:embed="rId5"/>
            <a:stretch>
              <a:fillRect l="0" t="0" r="0" b="-20153"/>
            </a:stretch>
          </a:blipFill>
        </p:spPr>
      </p:sp>
      <p:sp>
        <p:nvSpPr>
          <p:cNvPr name="TextBox 10" id="10"/>
          <p:cNvSpPr txBox="true"/>
          <p:nvPr/>
        </p:nvSpPr>
        <p:spPr>
          <a:xfrm rot="0">
            <a:off x="1028700" y="808413"/>
            <a:ext cx="7688105" cy="860425"/>
          </a:xfrm>
          <a:prstGeom prst="rect">
            <a:avLst/>
          </a:prstGeom>
        </p:spPr>
        <p:txBody>
          <a:bodyPr anchor="t" rtlCol="false" tIns="0" lIns="0" bIns="0" rIns="0">
            <a:spAutoFit/>
          </a:bodyPr>
          <a:lstStyle/>
          <a:p>
            <a:pPr algn="ctr">
              <a:lnSpc>
                <a:spcPts val="3499"/>
              </a:lnSpc>
            </a:pPr>
            <a:r>
              <a:rPr lang="en-US" sz="2499" spc="687">
                <a:solidFill>
                  <a:srgbClr val="092852"/>
                </a:solidFill>
                <a:latin typeface="Open Sauce Semi-Bold"/>
              </a:rPr>
              <a:t>UNA VEZ INSTALADO LO SIGUIENTE ES...</a:t>
            </a:r>
          </a:p>
        </p:txBody>
      </p:sp>
      <p:sp>
        <p:nvSpPr>
          <p:cNvPr name="TextBox 11" id="11"/>
          <p:cNvSpPr txBox="true"/>
          <p:nvPr/>
        </p:nvSpPr>
        <p:spPr>
          <a:xfrm rot="0">
            <a:off x="11750467" y="3530204"/>
            <a:ext cx="4350078" cy="3380848"/>
          </a:xfrm>
          <a:prstGeom prst="rect">
            <a:avLst/>
          </a:prstGeom>
        </p:spPr>
        <p:txBody>
          <a:bodyPr anchor="t" rtlCol="false" tIns="0" lIns="0" bIns="0" rIns="0">
            <a:spAutoFit/>
          </a:bodyPr>
          <a:lstStyle/>
          <a:p>
            <a:pPr algn="ctr">
              <a:lnSpc>
                <a:spcPts val="3873"/>
              </a:lnSpc>
            </a:pPr>
          </a:p>
          <a:p>
            <a:pPr algn="ctr">
              <a:lnSpc>
                <a:spcPts val="3873"/>
              </a:lnSpc>
            </a:pPr>
            <a:r>
              <a:rPr lang="en-US" sz="2766" spc="760">
                <a:solidFill>
                  <a:srgbClr val="FFFFFF"/>
                </a:solidFill>
                <a:latin typeface="Open Sauce Bold"/>
              </a:rPr>
              <a:t>CONFIGURAR PROYECTO PARA TRABAJAR CON REACT ROUTER DOM</a:t>
            </a:r>
          </a:p>
          <a:p>
            <a:pPr algn="ctr">
              <a:lnSpc>
                <a:spcPts val="3873"/>
              </a:lnSpc>
            </a:pPr>
          </a:p>
        </p:txBody>
      </p:sp>
      <p:sp>
        <p:nvSpPr>
          <p:cNvPr name="TextBox 12" id="12"/>
          <p:cNvSpPr txBox="true"/>
          <p:nvPr/>
        </p:nvSpPr>
        <p:spPr>
          <a:xfrm rot="0">
            <a:off x="1028700" y="2062114"/>
            <a:ext cx="6888458" cy="1271959"/>
          </a:xfrm>
          <a:prstGeom prst="rect">
            <a:avLst/>
          </a:prstGeom>
        </p:spPr>
        <p:txBody>
          <a:bodyPr anchor="t" rtlCol="false" tIns="0" lIns="0" bIns="0" rIns="0">
            <a:spAutoFit/>
          </a:bodyPr>
          <a:lstStyle/>
          <a:p>
            <a:pPr algn="just">
              <a:lnSpc>
                <a:spcPts val="2600"/>
              </a:lnSpc>
            </a:pPr>
            <a:r>
              <a:rPr lang="en-US" sz="1711">
                <a:solidFill>
                  <a:srgbClr val="092852"/>
                </a:solidFill>
                <a:latin typeface="Open Sauce"/>
              </a:rPr>
              <a:t>Envolver nuestra aplicación raíz de React dentro de </a:t>
            </a:r>
            <a:r>
              <a:rPr lang="en-US" sz="1711">
                <a:solidFill>
                  <a:srgbClr val="092852"/>
                </a:solidFill>
                <a:latin typeface="Open Sauce Bold"/>
              </a:rPr>
              <a:t>BrowserRouter </a:t>
            </a:r>
            <a:r>
              <a:rPr lang="en-US" sz="1711">
                <a:solidFill>
                  <a:srgbClr val="092852"/>
                </a:solidFill>
                <a:latin typeface="Open Sauce"/>
              </a:rPr>
              <a:t>para indicar que queremos utilizar las rutas, en este caso es App</a:t>
            </a:r>
          </a:p>
          <a:p>
            <a:pPr algn="just">
              <a:lnSpc>
                <a:spcPts val="2600"/>
              </a:lnSpc>
            </a:pPr>
          </a:p>
        </p:txBody>
      </p:sp>
      <p:sp>
        <p:nvSpPr>
          <p:cNvPr name="TextBox 13" id="13"/>
          <p:cNvSpPr txBox="true"/>
          <p:nvPr/>
        </p:nvSpPr>
        <p:spPr>
          <a:xfrm rot="0">
            <a:off x="10189273" y="9505712"/>
            <a:ext cx="7595647" cy="240665"/>
          </a:xfrm>
          <a:prstGeom prst="rect">
            <a:avLst/>
          </a:prstGeom>
        </p:spPr>
        <p:txBody>
          <a:bodyPr anchor="t" rtlCol="false" tIns="0" lIns="0" bIns="0" rIns="0">
            <a:spAutoFit/>
          </a:bodyPr>
          <a:lstStyle/>
          <a:p>
            <a:pPr algn="r">
              <a:lnSpc>
                <a:spcPts val="1960"/>
              </a:lnSpc>
            </a:pPr>
            <a:r>
              <a:rPr lang="en-US" sz="1400" spc="385">
                <a:solidFill>
                  <a:srgbClr val="D3D3D3"/>
                </a:solidFill>
                <a:latin typeface="Open Sauce Semi-Bold"/>
              </a:rPr>
              <a:t>FORMACIÓN EN DESARROLLO WEB  FULL STACK </a:t>
            </a:r>
          </a:p>
        </p:txBody>
      </p:sp>
      <p:sp>
        <p:nvSpPr>
          <p:cNvPr name="TextBox 14" id="14"/>
          <p:cNvSpPr txBox="true"/>
          <p:nvPr/>
        </p:nvSpPr>
        <p:spPr>
          <a:xfrm rot="0">
            <a:off x="656090" y="4325992"/>
            <a:ext cx="6896573" cy="301786"/>
          </a:xfrm>
          <a:prstGeom prst="rect">
            <a:avLst/>
          </a:prstGeom>
        </p:spPr>
        <p:txBody>
          <a:bodyPr anchor="t" rtlCol="false" tIns="0" lIns="0" bIns="0" rIns="0">
            <a:spAutoFit/>
          </a:bodyPr>
          <a:lstStyle/>
          <a:p>
            <a:pPr algn="just">
              <a:lnSpc>
                <a:spcPts val="2604"/>
              </a:lnSpc>
            </a:pPr>
            <a:r>
              <a:rPr lang="en-US" sz="1713">
                <a:solidFill>
                  <a:srgbClr val="092852"/>
                </a:solidFill>
                <a:latin typeface="Open Sauce"/>
              </a:rPr>
              <a:t>2</a:t>
            </a:r>
          </a:p>
        </p:txBody>
      </p:sp>
      <p:sp>
        <p:nvSpPr>
          <p:cNvPr name="TextBox 15" id="15"/>
          <p:cNvSpPr txBox="true"/>
          <p:nvPr/>
        </p:nvSpPr>
        <p:spPr>
          <a:xfrm rot="0">
            <a:off x="656090" y="6160394"/>
            <a:ext cx="6896573" cy="301786"/>
          </a:xfrm>
          <a:prstGeom prst="rect">
            <a:avLst/>
          </a:prstGeom>
        </p:spPr>
        <p:txBody>
          <a:bodyPr anchor="t" rtlCol="false" tIns="0" lIns="0" bIns="0" rIns="0">
            <a:spAutoFit/>
          </a:bodyPr>
          <a:lstStyle/>
          <a:p>
            <a:pPr algn="just">
              <a:lnSpc>
                <a:spcPts val="2604"/>
              </a:lnSpc>
            </a:pPr>
            <a:r>
              <a:rPr lang="en-US" sz="1713">
                <a:solidFill>
                  <a:srgbClr val="092852"/>
                </a:solidFill>
                <a:latin typeface="Open Sauce"/>
              </a:rPr>
              <a:t>3</a:t>
            </a:r>
          </a:p>
        </p:txBody>
      </p:sp>
      <p:sp>
        <p:nvSpPr>
          <p:cNvPr name="TextBox 16" id="16"/>
          <p:cNvSpPr txBox="true"/>
          <p:nvPr/>
        </p:nvSpPr>
        <p:spPr>
          <a:xfrm rot="0">
            <a:off x="656090" y="3194213"/>
            <a:ext cx="6896573" cy="301786"/>
          </a:xfrm>
          <a:prstGeom prst="rect">
            <a:avLst/>
          </a:prstGeom>
        </p:spPr>
        <p:txBody>
          <a:bodyPr anchor="t" rtlCol="false" tIns="0" lIns="0" bIns="0" rIns="0">
            <a:spAutoFit/>
          </a:bodyPr>
          <a:lstStyle/>
          <a:p>
            <a:pPr algn="just">
              <a:lnSpc>
                <a:spcPts val="2604"/>
              </a:lnSpc>
            </a:pPr>
            <a:r>
              <a:rPr lang="en-US" sz="1713">
                <a:solidFill>
                  <a:srgbClr val="092852"/>
                </a:solidFill>
                <a:latin typeface="Open Sauce"/>
              </a:rPr>
              <a:t>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2192000" cy="13716000"/>
          </a:xfrm>
        </p:grpSpPr>
        <p:pic>
          <p:nvPicPr>
            <p:cNvPr name="Picture 3" id="3"/>
            <p:cNvPicPr>
              <a:picLocks noChangeAspect="true"/>
            </p:cNvPicPr>
            <p:nvPr/>
          </p:nvPicPr>
          <p:blipFill>
            <a:blip r:embed="rId2"/>
            <a:srcRect l="20388" t="0" r="20388" b="0"/>
            <a:stretch>
              <a:fillRect/>
            </a:stretch>
          </p:blipFill>
          <p:spPr>
            <a:xfrm flipH="false" flipV="false">
              <a:off x="0" y="0"/>
              <a:ext cx="12192000" cy="13716000"/>
            </a:xfrm>
            <a:prstGeom prst="rect">
              <a:avLst/>
            </a:prstGeom>
          </p:spPr>
        </p:pic>
      </p:grpSp>
      <p:grpSp>
        <p:nvGrpSpPr>
          <p:cNvPr name="Group 4" id="4"/>
          <p:cNvGrpSpPr/>
          <p:nvPr/>
        </p:nvGrpSpPr>
        <p:grpSpPr>
          <a:xfrm rot="0">
            <a:off x="9144000" y="0"/>
            <a:ext cx="9144000" cy="10287000"/>
            <a:chOff x="0" y="0"/>
            <a:chExt cx="2408296" cy="2709333"/>
          </a:xfrm>
        </p:grpSpPr>
        <p:sp>
          <p:nvSpPr>
            <p:cNvPr name="Freeform 5" id="5"/>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092852">
                <a:alpha val="66667"/>
              </a:srgbClr>
            </a:solidFill>
          </p:spPr>
        </p:sp>
        <p:sp>
          <p:nvSpPr>
            <p:cNvPr name="TextBox 6" id="6"/>
            <p:cNvSpPr txBox="true"/>
            <p:nvPr/>
          </p:nvSpPr>
          <p:spPr>
            <a:xfrm>
              <a:off x="0" y="-38100"/>
              <a:ext cx="2408296" cy="2747433"/>
            </a:xfrm>
            <a:prstGeom prst="rect">
              <a:avLst/>
            </a:prstGeom>
          </p:spPr>
          <p:txBody>
            <a:bodyPr anchor="ctr" rtlCol="false" tIns="50800" lIns="50800" bIns="50800" rIns="50800"/>
            <a:lstStyle/>
            <a:p>
              <a:pPr algn="ctr">
                <a:lnSpc>
                  <a:spcPts val="2520"/>
                </a:lnSpc>
              </a:pPr>
            </a:p>
          </p:txBody>
        </p:sp>
      </p:grpSp>
      <p:sp>
        <p:nvSpPr>
          <p:cNvPr name="Freeform 7" id="7"/>
          <p:cNvSpPr/>
          <p:nvPr/>
        </p:nvSpPr>
        <p:spPr>
          <a:xfrm flipH="false" flipV="false" rot="0">
            <a:off x="2123269" y="4872816"/>
            <a:ext cx="4946151" cy="5192164"/>
          </a:xfrm>
          <a:custGeom>
            <a:avLst/>
            <a:gdLst/>
            <a:ahLst/>
            <a:cxnLst/>
            <a:rect r="r" b="b" t="t" l="l"/>
            <a:pathLst>
              <a:path h="5192164" w="4946151">
                <a:moveTo>
                  <a:pt x="0" y="0"/>
                </a:moveTo>
                <a:lnTo>
                  <a:pt x="4946151" y="0"/>
                </a:lnTo>
                <a:lnTo>
                  <a:pt x="4946151" y="5192164"/>
                </a:lnTo>
                <a:lnTo>
                  <a:pt x="0" y="5192164"/>
                </a:lnTo>
                <a:lnTo>
                  <a:pt x="0" y="0"/>
                </a:lnTo>
                <a:close/>
              </a:path>
            </a:pathLst>
          </a:custGeom>
          <a:blipFill>
            <a:blip r:embed="rId3"/>
            <a:stretch>
              <a:fillRect l="0" t="0" r="0" b="0"/>
            </a:stretch>
          </a:blipFill>
        </p:spPr>
      </p:sp>
      <p:sp>
        <p:nvSpPr>
          <p:cNvPr name="TextBox 8" id="8"/>
          <p:cNvSpPr txBox="true"/>
          <p:nvPr/>
        </p:nvSpPr>
        <p:spPr>
          <a:xfrm rot="0">
            <a:off x="807771" y="793750"/>
            <a:ext cx="7688105" cy="422231"/>
          </a:xfrm>
          <a:prstGeom prst="rect">
            <a:avLst/>
          </a:prstGeom>
        </p:spPr>
        <p:txBody>
          <a:bodyPr anchor="t" rtlCol="false" tIns="0" lIns="0" bIns="0" rIns="0">
            <a:spAutoFit/>
          </a:bodyPr>
          <a:lstStyle/>
          <a:p>
            <a:pPr algn="ctr">
              <a:lnSpc>
                <a:spcPts val="3499"/>
              </a:lnSpc>
            </a:pPr>
            <a:r>
              <a:rPr lang="en-US" sz="2499" spc="687">
                <a:solidFill>
                  <a:srgbClr val="092852"/>
                </a:solidFill>
                <a:latin typeface="Open Sauce Semi-Bold"/>
              </a:rPr>
              <a:t>CONFIGURAR LAS RUTAS</a:t>
            </a:r>
          </a:p>
        </p:txBody>
      </p:sp>
      <p:sp>
        <p:nvSpPr>
          <p:cNvPr name="TextBox 9" id="9"/>
          <p:cNvSpPr txBox="true"/>
          <p:nvPr/>
        </p:nvSpPr>
        <p:spPr>
          <a:xfrm rot="0">
            <a:off x="11750467" y="3813175"/>
            <a:ext cx="3931066" cy="860337"/>
          </a:xfrm>
          <a:prstGeom prst="rect">
            <a:avLst/>
          </a:prstGeom>
        </p:spPr>
        <p:txBody>
          <a:bodyPr anchor="t" rtlCol="false" tIns="0" lIns="0" bIns="0" rIns="0">
            <a:spAutoFit/>
          </a:bodyPr>
          <a:lstStyle/>
          <a:p>
            <a:pPr algn="ctr">
              <a:lnSpc>
                <a:spcPts val="3499"/>
              </a:lnSpc>
            </a:pPr>
            <a:r>
              <a:rPr lang="en-US" sz="2499" spc="687">
                <a:solidFill>
                  <a:srgbClr val="FFFFFF"/>
                </a:solidFill>
                <a:latin typeface="Open Sauce Semi-Bold"/>
              </a:rPr>
              <a:t>ESTRUCTURAR PROYECTO</a:t>
            </a:r>
          </a:p>
        </p:txBody>
      </p:sp>
      <p:sp>
        <p:nvSpPr>
          <p:cNvPr name="TextBox 10" id="10"/>
          <p:cNvSpPr txBox="true"/>
          <p:nvPr/>
        </p:nvSpPr>
        <p:spPr>
          <a:xfrm rot="0">
            <a:off x="10189273" y="9505712"/>
            <a:ext cx="7595647" cy="240665"/>
          </a:xfrm>
          <a:prstGeom prst="rect">
            <a:avLst/>
          </a:prstGeom>
        </p:spPr>
        <p:txBody>
          <a:bodyPr anchor="t" rtlCol="false" tIns="0" lIns="0" bIns="0" rIns="0">
            <a:spAutoFit/>
          </a:bodyPr>
          <a:lstStyle/>
          <a:p>
            <a:pPr algn="r">
              <a:lnSpc>
                <a:spcPts val="1960"/>
              </a:lnSpc>
            </a:pPr>
            <a:r>
              <a:rPr lang="en-US" sz="1400" spc="385">
                <a:solidFill>
                  <a:srgbClr val="D3D3D3"/>
                </a:solidFill>
                <a:latin typeface="Open Sauce Semi-Bold"/>
              </a:rPr>
              <a:t>FORMACIÓN EN DESARROLLO WEB  FULL STACK </a:t>
            </a:r>
          </a:p>
        </p:txBody>
      </p:sp>
      <p:sp>
        <p:nvSpPr>
          <p:cNvPr name="TextBox 11" id="11"/>
          <p:cNvSpPr txBox="true"/>
          <p:nvPr/>
        </p:nvSpPr>
        <p:spPr>
          <a:xfrm rot="0">
            <a:off x="1414581" y="1447060"/>
            <a:ext cx="6363526" cy="3712200"/>
          </a:xfrm>
          <a:prstGeom prst="rect">
            <a:avLst/>
          </a:prstGeom>
        </p:spPr>
        <p:txBody>
          <a:bodyPr anchor="t" rtlCol="false" tIns="0" lIns="0" bIns="0" rIns="0">
            <a:spAutoFit/>
          </a:bodyPr>
          <a:lstStyle/>
          <a:p>
            <a:pPr algn="just">
              <a:lnSpc>
                <a:spcPts val="2122"/>
              </a:lnSpc>
            </a:pPr>
            <a:r>
              <a:rPr lang="en-US" sz="1396">
                <a:solidFill>
                  <a:srgbClr val="092852"/>
                </a:solidFill>
                <a:latin typeface="Open Sauce"/>
              </a:rPr>
              <a:t>Configuramos dentro de App.jsx las rutas. En React, puedes definir tus rutas en cualquier componente según las necesidades de tu aplicación. La elección del componente donde configuras tus rutas depende de la estructura y lógica específicas de tu aplicación.</a:t>
            </a:r>
          </a:p>
          <a:p>
            <a:pPr algn="just">
              <a:lnSpc>
                <a:spcPts val="2122"/>
              </a:lnSpc>
            </a:pPr>
          </a:p>
          <a:p>
            <a:pPr algn="just" marL="301444" indent="-150722" lvl="1">
              <a:lnSpc>
                <a:spcPts val="2122"/>
              </a:lnSpc>
              <a:buFont typeface="Arial"/>
              <a:buChar char="•"/>
            </a:pPr>
            <a:r>
              <a:rPr lang="en-US" sz="1396">
                <a:solidFill>
                  <a:srgbClr val="092852"/>
                </a:solidFill>
                <a:latin typeface="Open Sauce"/>
              </a:rPr>
              <a:t>Importar Routes y Route </a:t>
            </a:r>
          </a:p>
          <a:p>
            <a:pPr algn="just">
              <a:lnSpc>
                <a:spcPts val="2122"/>
              </a:lnSpc>
            </a:pPr>
          </a:p>
          <a:p>
            <a:pPr algn="just">
              <a:lnSpc>
                <a:spcPts val="2122"/>
              </a:lnSpc>
            </a:pPr>
            <a:r>
              <a:rPr lang="en-US" sz="1396">
                <a:solidFill>
                  <a:srgbClr val="092852"/>
                </a:solidFill>
                <a:latin typeface="Open Sauce"/>
              </a:rPr>
              <a:t>La convención común es configurar las rutas en el componente principal de la aplicación, que generalmente es App.js o App.jsx. Sin embargo, en aplicaciones más grandes o complejas, es posible que prefieras dividir las responsabilidades y configurar las rutas en un componente específico dedicado a la navegación.</a:t>
            </a:r>
          </a:p>
          <a:p>
            <a:pPr algn="just">
              <a:lnSpc>
                <a:spcPts val="2122"/>
              </a:lnSpc>
            </a:pPr>
          </a:p>
          <a:p>
            <a:pPr algn="just">
              <a:lnSpc>
                <a:spcPts val="2402"/>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2192000" cy="13716000"/>
          </a:xfrm>
        </p:grpSpPr>
        <p:pic>
          <p:nvPicPr>
            <p:cNvPr name="Picture 3" id="3"/>
            <p:cNvPicPr>
              <a:picLocks noChangeAspect="true"/>
            </p:cNvPicPr>
            <p:nvPr/>
          </p:nvPicPr>
          <p:blipFill>
            <a:blip r:embed="rId2"/>
            <a:srcRect l="20388" t="0" r="20388" b="0"/>
            <a:stretch>
              <a:fillRect/>
            </a:stretch>
          </p:blipFill>
          <p:spPr>
            <a:xfrm flipH="false" flipV="false">
              <a:off x="0" y="0"/>
              <a:ext cx="12192000" cy="13716000"/>
            </a:xfrm>
            <a:prstGeom prst="rect">
              <a:avLst/>
            </a:prstGeom>
          </p:spPr>
        </p:pic>
      </p:grpSp>
      <p:grpSp>
        <p:nvGrpSpPr>
          <p:cNvPr name="Group 4" id="4"/>
          <p:cNvGrpSpPr/>
          <p:nvPr/>
        </p:nvGrpSpPr>
        <p:grpSpPr>
          <a:xfrm rot="0">
            <a:off x="9144000" y="0"/>
            <a:ext cx="9144000" cy="10287000"/>
            <a:chOff x="0" y="0"/>
            <a:chExt cx="2408296" cy="2709333"/>
          </a:xfrm>
        </p:grpSpPr>
        <p:sp>
          <p:nvSpPr>
            <p:cNvPr name="Freeform 5" id="5"/>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092852">
                <a:alpha val="66667"/>
              </a:srgbClr>
            </a:solidFill>
          </p:spPr>
        </p:sp>
        <p:sp>
          <p:nvSpPr>
            <p:cNvPr name="TextBox 6" id="6"/>
            <p:cNvSpPr txBox="true"/>
            <p:nvPr/>
          </p:nvSpPr>
          <p:spPr>
            <a:xfrm>
              <a:off x="0" y="-38100"/>
              <a:ext cx="2408296" cy="2747433"/>
            </a:xfrm>
            <a:prstGeom prst="rect">
              <a:avLst/>
            </a:prstGeom>
          </p:spPr>
          <p:txBody>
            <a:bodyPr anchor="ctr" rtlCol="false" tIns="50800" lIns="50800" bIns="50800" rIns="50800"/>
            <a:lstStyle/>
            <a:p>
              <a:pPr algn="ctr">
                <a:lnSpc>
                  <a:spcPts val="2520"/>
                </a:lnSpc>
              </a:pPr>
            </a:p>
          </p:txBody>
        </p:sp>
      </p:grpSp>
      <p:sp>
        <p:nvSpPr>
          <p:cNvPr name="Freeform 7" id="7"/>
          <p:cNvSpPr/>
          <p:nvPr/>
        </p:nvSpPr>
        <p:spPr>
          <a:xfrm flipH="false" flipV="false" rot="0">
            <a:off x="1814747" y="3371807"/>
            <a:ext cx="5674153" cy="6374569"/>
          </a:xfrm>
          <a:custGeom>
            <a:avLst/>
            <a:gdLst/>
            <a:ahLst/>
            <a:cxnLst/>
            <a:rect r="r" b="b" t="t" l="l"/>
            <a:pathLst>
              <a:path h="6374569" w="5674153">
                <a:moveTo>
                  <a:pt x="0" y="0"/>
                </a:moveTo>
                <a:lnTo>
                  <a:pt x="5674153" y="0"/>
                </a:lnTo>
                <a:lnTo>
                  <a:pt x="5674153" y="6374569"/>
                </a:lnTo>
                <a:lnTo>
                  <a:pt x="0" y="6374569"/>
                </a:lnTo>
                <a:lnTo>
                  <a:pt x="0" y="0"/>
                </a:lnTo>
                <a:close/>
              </a:path>
            </a:pathLst>
          </a:custGeom>
          <a:blipFill>
            <a:blip r:embed="rId3"/>
            <a:stretch>
              <a:fillRect l="0" t="0" r="0" b="0"/>
            </a:stretch>
          </a:blipFill>
        </p:spPr>
      </p:sp>
      <p:sp>
        <p:nvSpPr>
          <p:cNvPr name="TextBox 8" id="8"/>
          <p:cNvSpPr txBox="true"/>
          <p:nvPr/>
        </p:nvSpPr>
        <p:spPr>
          <a:xfrm rot="0">
            <a:off x="807771" y="793750"/>
            <a:ext cx="7688105" cy="422231"/>
          </a:xfrm>
          <a:prstGeom prst="rect">
            <a:avLst/>
          </a:prstGeom>
        </p:spPr>
        <p:txBody>
          <a:bodyPr anchor="t" rtlCol="false" tIns="0" lIns="0" bIns="0" rIns="0">
            <a:spAutoFit/>
          </a:bodyPr>
          <a:lstStyle/>
          <a:p>
            <a:pPr algn="ctr">
              <a:lnSpc>
                <a:spcPts val="3499"/>
              </a:lnSpc>
            </a:pPr>
            <a:r>
              <a:rPr lang="en-US" sz="2499" spc="687">
                <a:solidFill>
                  <a:srgbClr val="092852"/>
                </a:solidFill>
                <a:latin typeface="Open Sauce Semi-Bold"/>
              </a:rPr>
              <a:t>CONFIGURAR LAS RUTAS</a:t>
            </a:r>
          </a:p>
        </p:txBody>
      </p:sp>
      <p:sp>
        <p:nvSpPr>
          <p:cNvPr name="TextBox 9" id="9"/>
          <p:cNvSpPr txBox="true"/>
          <p:nvPr/>
        </p:nvSpPr>
        <p:spPr>
          <a:xfrm rot="0">
            <a:off x="11750467" y="3813175"/>
            <a:ext cx="3931066" cy="860337"/>
          </a:xfrm>
          <a:prstGeom prst="rect">
            <a:avLst/>
          </a:prstGeom>
        </p:spPr>
        <p:txBody>
          <a:bodyPr anchor="t" rtlCol="false" tIns="0" lIns="0" bIns="0" rIns="0">
            <a:spAutoFit/>
          </a:bodyPr>
          <a:lstStyle/>
          <a:p>
            <a:pPr algn="ctr">
              <a:lnSpc>
                <a:spcPts val="3499"/>
              </a:lnSpc>
            </a:pPr>
            <a:r>
              <a:rPr lang="en-US" sz="2499" spc="687">
                <a:solidFill>
                  <a:srgbClr val="FFFFFF"/>
                </a:solidFill>
                <a:latin typeface="Open Sauce Semi-Bold"/>
              </a:rPr>
              <a:t>ESTRUCTURAR PROYECTO</a:t>
            </a:r>
          </a:p>
        </p:txBody>
      </p:sp>
      <p:sp>
        <p:nvSpPr>
          <p:cNvPr name="TextBox 10" id="10"/>
          <p:cNvSpPr txBox="true"/>
          <p:nvPr/>
        </p:nvSpPr>
        <p:spPr>
          <a:xfrm rot="0">
            <a:off x="10189273" y="9505712"/>
            <a:ext cx="7595647" cy="240665"/>
          </a:xfrm>
          <a:prstGeom prst="rect">
            <a:avLst/>
          </a:prstGeom>
        </p:spPr>
        <p:txBody>
          <a:bodyPr anchor="t" rtlCol="false" tIns="0" lIns="0" bIns="0" rIns="0">
            <a:spAutoFit/>
          </a:bodyPr>
          <a:lstStyle/>
          <a:p>
            <a:pPr algn="r">
              <a:lnSpc>
                <a:spcPts val="1960"/>
              </a:lnSpc>
            </a:pPr>
            <a:r>
              <a:rPr lang="en-US" sz="1400" spc="385">
                <a:solidFill>
                  <a:srgbClr val="D3D3D3"/>
                </a:solidFill>
                <a:latin typeface="Open Sauce Semi-Bold"/>
              </a:rPr>
              <a:t>FORMACIÓN EN DESARROLLO WEB  FULL STACK </a:t>
            </a:r>
          </a:p>
        </p:txBody>
      </p:sp>
      <p:sp>
        <p:nvSpPr>
          <p:cNvPr name="TextBox 11" id="11"/>
          <p:cNvSpPr txBox="true"/>
          <p:nvPr/>
        </p:nvSpPr>
        <p:spPr>
          <a:xfrm rot="0">
            <a:off x="1414581" y="1447060"/>
            <a:ext cx="6363526" cy="1590950"/>
          </a:xfrm>
          <a:prstGeom prst="rect">
            <a:avLst/>
          </a:prstGeom>
        </p:spPr>
        <p:txBody>
          <a:bodyPr anchor="t" rtlCol="false" tIns="0" lIns="0" bIns="0" rIns="0">
            <a:spAutoFit/>
          </a:bodyPr>
          <a:lstStyle/>
          <a:p>
            <a:pPr algn="just">
              <a:lnSpc>
                <a:spcPts val="2122"/>
              </a:lnSpc>
            </a:pPr>
          </a:p>
          <a:p>
            <a:pPr algn="ctr">
              <a:lnSpc>
                <a:spcPts val="2122"/>
              </a:lnSpc>
            </a:pPr>
            <a:r>
              <a:rPr lang="en-US" sz="1396">
                <a:solidFill>
                  <a:srgbClr val="092852"/>
                </a:solidFill>
                <a:latin typeface="Open Sauce"/>
              </a:rPr>
              <a:t> Usa Link (Importa Link) en el archivo .jsx donde quieres indicar qué página mostrar, ésto es posicionarte justo donde harás click y quieres que te lleve a la página que deseas.(botón, pestaña en navbar, img etc)</a:t>
            </a:r>
          </a:p>
          <a:p>
            <a:pPr algn="just">
              <a:lnSpc>
                <a:spcPts val="2122"/>
              </a:lnSpc>
            </a:pPr>
          </a:p>
          <a:p>
            <a:pPr algn="just">
              <a:lnSpc>
                <a:spcPts val="2122"/>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DAF6tkLDbJc</dc:identifier>
  <dcterms:modified xsi:type="dcterms:W3CDTF">2011-08-01T06:04:30Z</dcterms:modified>
  <cp:revision>1</cp:revision>
  <dc:title>REACT - ROUTER</dc:title>
</cp:coreProperties>
</file>